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95" r:id="rId3"/>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270"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0A71098-EA43-442C-B729-F91DF7723E44}">
  <a:tblStyle styleId="{80A71098-EA43-442C-B729-F91DF7723E4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0F0F0"/>
          </a:solidFill>
        </a:fill>
      </a:tcStyle>
    </a:wholeTbl>
    <a:band1H>
      <a:tcTxStyle/>
      <a:tcStyle>
        <a:tcBdr/>
        <a:fill>
          <a:solidFill>
            <a:srgbClr val="E0E0E0"/>
          </a:solidFill>
        </a:fill>
      </a:tcStyle>
    </a:band1H>
    <a:band2H>
      <a:tcTxStyle/>
      <a:tcStyle>
        <a:tcBdr/>
      </a:tcStyle>
    </a:band2H>
    <a:band1V>
      <a:tcTxStyle/>
      <a:tcStyle>
        <a:tcBdr/>
        <a:fill>
          <a:solidFill>
            <a:srgbClr val="E0E0E0"/>
          </a:solidFill>
        </a:fill>
      </a:tcStyle>
    </a:band1V>
    <a:band2V>
      <a:tcTxStyle/>
      <a:tcStyle>
        <a:tcBdr/>
      </a:tcStyle>
    </a:band2V>
    <a:lastCol>
      <a:tcTxStyle b="on" i="off">
        <a:font>
          <a:latin typeface="Calibri"/>
          <a:ea typeface="Calibri"/>
          <a:cs typeface="Calibri"/>
        </a:font>
        <a:schemeClr val="lt1"/>
      </a:tcTxStyle>
      <a:tcStyle>
        <a:tcBdr/>
        <a:fill>
          <a:solidFill>
            <a:schemeClr val="accent3"/>
          </a:solidFill>
        </a:fill>
      </a:tcStyle>
    </a:lastCol>
    <a:firstCol>
      <a:tcTxStyle b="on" i="off">
        <a:font>
          <a:latin typeface="Calibri"/>
          <a:ea typeface="Calibri"/>
          <a:cs typeface="Calibri"/>
        </a:font>
        <a:schemeClr val="lt1"/>
      </a:tcTxStyle>
      <a:tcStyle>
        <a:tcBdr/>
        <a:fill>
          <a:solidFill>
            <a:schemeClr val="accent3"/>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3"/>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3"/>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88" autoAdjust="0"/>
    <p:restoredTop sz="94660"/>
  </p:normalViewPr>
  <p:slideViewPr>
    <p:cSldViewPr>
      <p:cViewPr varScale="1">
        <p:scale>
          <a:sx n="69" d="100"/>
          <a:sy n="69" d="100"/>
        </p:scale>
        <p:origin x="72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8990652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 name="Google Shape;7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0451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26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97158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99523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014749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94970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3672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1823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 name="Google Shape;195;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7190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4763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5087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1722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9346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7860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57619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pic>
        <p:nvPicPr>
          <p:cNvPr id="16" name="Google Shape;16;p2"/>
          <p:cNvPicPr preferRelativeResize="0"/>
          <p:nvPr/>
        </p:nvPicPr>
        <p:blipFill rotWithShape="1">
          <a:blip r:embed="rId2">
            <a:alphaModFix/>
          </a:blip>
          <a:srcRect l="42012" r="24353"/>
          <a:stretch/>
        </p:blipFill>
        <p:spPr>
          <a:xfrm>
            <a:off x="6117579" y="0"/>
            <a:ext cx="3096551" cy="6858000"/>
          </a:xfrm>
          <a:prstGeom prst="rect">
            <a:avLst/>
          </a:prstGeom>
          <a:noFill/>
          <a:ln>
            <a:noFill/>
          </a:ln>
        </p:spPr>
      </p:pic>
      <p:sp>
        <p:nvSpPr>
          <p:cNvPr id="17" name="Google Shape;17;p2"/>
          <p:cNvSpPr txBox="1">
            <a:spLocks noGrp="1"/>
          </p:cNvSpPr>
          <p:nvPr>
            <p:ph type="ctrTitle"/>
          </p:nvPr>
        </p:nvSpPr>
        <p:spPr>
          <a:xfrm>
            <a:off x="826064" y="1122363"/>
            <a:ext cx="4702497" cy="2387600"/>
          </a:xfrm>
          <a:prstGeom prst="rect">
            <a:avLst/>
          </a:prstGeom>
          <a:noFill/>
          <a:ln>
            <a:noFill/>
          </a:ln>
        </p:spPr>
        <p:txBody>
          <a:bodyPr spcFirstLastPara="1" wrap="square" lIns="0" tIns="46800" rIns="0" bIns="45700" anchor="b" anchorCtr="0"/>
          <a:lstStyle>
            <a:lvl1pPr marR="0" lvl="0" algn="l" rtl="0">
              <a:lnSpc>
                <a:spcPct val="90000"/>
              </a:lnSpc>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 name="Google Shape;18;p2"/>
          <p:cNvSpPr txBox="1">
            <a:spLocks noGrp="1"/>
          </p:cNvSpPr>
          <p:nvPr>
            <p:ph type="subTitle" idx="1"/>
          </p:nvPr>
        </p:nvSpPr>
        <p:spPr>
          <a:xfrm>
            <a:off x="826064" y="3602038"/>
            <a:ext cx="4702497" cy="1655762"/>
          </a:xfrm>
          <a:prstGeom prst="rect">
            <a:avLst/>
          </a:prstGeom>
          <a:noFill/>
          <a:ln>
            <a:noFill/>
          </a:ln>
        </p:spPr>
        <p:txBody>
          <a:bodyPr spcFirstLastPara="1" wrap="square" lIns="0" tIns="46800" rIns="0" bIns="45700" anchor="t" anchorCtr="0"/>
          <a:lstStyle>
            <a:lvl1pPr marR="0" lvl="0" algn="l" rtl="0">
              <a:lnSpc>
                <a:spcPct val="90000"/>
              </a:lnSpc>
              <a:spcBef>
                <a:spcPts val="1000"/>
              </a:spcBef>
              <a:spcAft>
                <a:spcPts val="0"/>
              </a:spcAft>
              <a:buClr>
                <a:srgbClr val="CB203D"/>
              </a:buClr>
              <a:buSzPts val="2400"/>
              <a:buFont typeface="Courier New"/>
              <a:buNone/>
              <a:defRPr sz="2400" b="0" i="0" u="none" strike="noStrike" cap="none">
                <a:solidFill>
                  <a:srgbClr val="7F7F7F"/>
                </a:solidFill>
                <a:latin typeface="Calibri"/>
                <a:ea typeface="Calibri"/>
                <a:cs typeface="Calibri"/>
                <a:sym typeface="Calibri"/>
              </a:defRPr>
            </a:lvl1pPr>
            <a:lvl2pPr marR="0" lvl="1" algn="ctr" rtl="0">
              <a:lnSpc>
                <a:spcPct val="90000"/>
              </a:lnSpc>
              <a:spcBef>
                <a:spcPts val="500"/>
              </a:spcBef>
              <a:spcAft>
                <a:spcPts val="0"/>
              </a:spcAft>
              <a:buClr>
                <a:srgbClr val="CB203D"/>
              </a:buClr>
              <a:buSzPts val="2000"/>
              <a:buFont typeface="Courier New"/>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rgbClr val="CB203D"/>
              </a:buClr>
              <a:buSzPts val="1800"/>
              <a:buFont typeface="Courier New"/>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rgbClr val="CB203D"/>
              </a:buClr>
              <a:buSzPts val="1600"/>
              <a:buFont typeface="Courier New"/>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rgbClr val="CB203D"/>
              </a:buClr>
              <a:buSzPts val="1600"/>
              <a:buFont typeface="Courier New"/>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9" name="Google Shape;19;p2"/>
          <p:cNvSpPr txBox="1">
            <a:spLocks noGrp="1"/>
          </p:cNvSpPr>
          <p:nvPr>
            <p:ph type="ftr" idx="11"/>
          </p:nvPr>
        </p:nvSpPr>
        <p:spPr>
          <a:xfrm>
            <a:off x="826063" y="5349877"/>
            <a:ext cx="4114800" cy="365125"/>
          </a:xfrm>
          <a:prstGeom prst="rect">
            <a:avLst/>
          </a:prstGeom>
          <a:noFill/>
          <a:ln>
            <a:noFill/>
          </a:ln>
        </p:spPr>
        <p:txBody>
          <a:bodyPr spcFirstLastPara="1" wrap="square" lIns="0" tIns="46800" rIns="0"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2"/>
          <p:cNvSpPr txBox="1">
            <a:spLocks noGrp="1"/>
          </p:cNvSpPr>
          <p:nvPr>
            <p:ph type="sldNum" idx="12"/>
          </p:nvPr>
        </p:nvSpPr>
        <p:spPr>
          <a:xfrm>
            <a:off x="826063" y="5807077"/>
            <a:ext cx="2743200" cy="365125"/>
          </a:xfrm>
          <a:prstGeom prst="rect">
            <a:avLst/>
          </a:prstGeom>
          <a:noFill/>
          <a:ln>
            <a:noFill/>
          </a:ln>
        </p:spPr>
        <p:txBody>
          <a:bodyPr spcFirstLastPara="1" wrap="square" lIns="0" tIns="46800" rIns="0" bIns="45700" anchor="ctr" anchorCtr="0">
            <a:noAutofit/>
          </a:bodyPr>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0" marR="0" lvl="1" indent="0" algn="l" rtl="0">
              <a:spcBef>
                <a:spcPts val="0"/>
              </a:spcBef>
              <a:buNone/>
              <a:defRPr sz="1200" b="0" i="0" u="none" strike="noStrike" cap="none">
                <a:solidFill>
                  <a:srgbClr val="888888"/>
                </a:solidFill>
                <a:latin typeface="Calibri"/>
                <a:ea typeface="Calibri"/>
                <a:cs typeface="Calibri"/>
                <a:sym typeface="Calibri"/>
              </a:defRPr>
            </a:lvl2pPr>
            <a:lvl3pPr marL="0" marR="0" lvl="2" indent="0" algn="l" rtl="0">
              <a:spcBef>
                <a:spcPts val="0"/>
              </a:spcBef>
              <a:buNone/>
              <a:defRPr sz="1200" b="0" i="0" u="none" strike="noStrike" cap="none">
                <a:solidFill>
                  <a:srgbClr val="888888"/>
                </a:solidFill>
                <a:latin typeface="Calibri"/>
                <a:ea typeface="Calibri"/>
                <a:cs typeface="Calibri"/>
                <a:sym typeface="Calibri"/>
              </a:defRPr>
            </a:lvl3pPr>
            <a:lvl4pPr marL="0" marR="0" lvl="3" indent="0" algn="l" rtl="0">
              <a:spcBef>
                <a:spcPts val="0"/>
              </a:spcBef>
              <a:buNone/>
              <a:defRPr sz="1200" b="0" i="0" u="none" strike="noStrike" cap="none">
                <a:solidFill>
                  <a:srgbClr val="888888"/>
                </a:solidFill>
                <a:latin typeface="Calibri"/>
                <a:ea typeface="Calibri"/>
                <a:cs typeface="Calibri"/>
                <a:sym typeface="Calibri"/>
              </a:defRPr>
            </a:lvl4pPr>
            <a:lvl5pPr marL="0" marR="0" lvl="4" indent="0" algn="l" rtl="0">
              <a:spcBef>
                <a:spcPts val="0"/>
              </a:spcBef>
              <a:buNone/>
              <a:defRPr sz="1200" b="0" i="0" u="none" strike="noStrike" cap="none">
                <a:solidFill>
                  <a:srgbClr val="888888"/>
                </a:solidFill>
                <a:latin typeface="Calibri"/>
                <a:ea typeface="Calibri"/>
                <a:cs typeface="Calibri"/>
                <a:sym typeface="Calibri"/>
              </a:defRPr>
            </a:lvl5pPr>
            <a:lvl6pPr marL="0" marR="0" lvl="5" indent="0" algn="l" rtl="0">
              <a:spcBef>
                <a:spcPts val="0"/>
              </a:spcBef>
              <a:buNone/>
              <a:defRPr sz="1200" b="0" i="0" u="none" strike="noStrike" cap="none">
                <a:solidFill>
                  <a:srgbClr val="888888"/>
                </a:solidFill>
                <a:latin typeface="Calibri"/>
                <a:ea typeface="Calibri"/>
                <a:cs typeface="Calibri"/>
                <a:sym typeface="Calibri"/>
              </a:defRPr>
            </a:lvl6pPr>
            <a:lvl7pPr marL="0" marR="0" lvl="6" indent="0" algn="l" rtl="0">
              <a:spcBef>
                <a:spcPts val="0"/>
              </a:spcBef>
              <a:buNone/>
              <a:defRPr sz="1200" b="0" i="0" u="none" strike="noStrike" cap="none">
                <a:solidFill>
                  <a:srgbClr val="888888"/>
                </a:solidFill>
                <a:latin typeface="Calibri"/>
                <a:ea typeface="Calibri"/>
                <a:cs typeface="Calibri"/>
                <a:sym typeface="Calibri"/>
              </a:defRPr>
            </a:lvl7pPr>
            <a:lvl8pPr marL="0" marR="0" lvl="7" indent="0" algn="l" rtl="0">
              <a:spcBef>
                <a:spcPts val="0"/>
              </a:spcBef>
              <a:buNone/>
              <a:defRPr sz="1200" b="0" i="0" u="none" strike="noStrike" cap="none">
                <a:solidFill>
                  <a:srgbClr val="888888"/>
                </a:solidFill>
                <a:latin typeface="Calibri"/>
                <a:ea typeface="Calibri"/>
                <a:cs typeface="Calibri"/>
                <a:sym typeface="Calibri"/>
              </a:defRPr>
            </a:lvl8pPr>
            <a:lvl9pPr marL="0" marR="0" lvl="8" indent="0" algn="l" rtl="0">
              <a:spcBef>
                <a:spcPts val="0"/>
              </a:spcBef>
              <a:buNone/>
              <a:defRPr sz="12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9"/>
        <p:cNvGrpSpPr/>
        <p:nvPr/>
      </p:nvGrpSpPr>
      <p:grpSpPr>
        <a:xfrm>
          <a:off x="0" y="0"/>
          <a:ext cx="0" cy="0"/>
          <a:chOff x="0" y="0"/>
          <a:chExt cx="0" cy="0"/>
        </a:xfrm>
      </p:grpSpPr>
      <p:sp>
        <p:nvSpPr>
          <p:cNvPr id="70" name="Google Shape;70;p12"/>
          <p:cNvSpPr txBox="1">
            <a:spLocks noGrp="1"/>
          </p:cNvSpPr>
          <p:nvPr>
            <p:ph type="title"/>
          </p:nvPr>
        </p:nvSpPr>
        <p:spPr>
          <a:xfrm rot="5400000">
            <a:off x="7133432" y="1956594"/>
            <a:ext cx="5811838" cy="2628900"/>
          </a:xfrm>
          <a:prstGeom prst="rect">
            <a:avLst/>
          </a:prstGeom>
          <a:noFill/>
          <a:ln>
            <a:noFill/>
          </a:ln>
        </p:spPr>
        <p:txBody>
          <a:bodyPr spcFirstLastPara="1" wrap="square" lIns="0" tIns="46800" rIns="0"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1" name="Google Shape;71;p12"/>
          <p:cNvSpPr txBox="1">
            <a:spLocks noGrp="1"/>
          </p:cNvSpPr>
          <p:nvPr>
            <p:ph type="body" idx="1"/>
          </p:nvPr>
        </p:nvSpPr>
        <p:spPr>
          <a:xfrm rot="5400000">
            <a:off x="1799432" y="-596106"/>
            <a:ext cx="5811838" cy="7734300"/>
          </a:xfrm>
          <a:prstGeom prst="rect">
            <a:avLst/>
          </a:prstGeom>
          <a:noFill/>
          <a:ln>
            <a:noFill/>
          </a:ln>
        </p:spPr>
        <p:txBody>
          <a:bodyPr spcFirstLastPara="1" wrap="square" lIns="0" tIns="46800" rIns="0" bIns="45700" anchor="t" anchorCtr="0"/>
          <a:lstStyle>
            <a:lvl1pPr marL="457200" marR="0" lvl="0" indent="-406400" algn="l" rtl="0">
              <a:lnSpc>
                <a:spcPct val="90000"/>
              </a:lnSpc>
              <a:spcBef>
                <a:spcPts val="1000"/>
              </a:spcBef>
              <a:spcAft>
                <a:spcPts val="0"/>
              </a:spcAft>
              <a:buClr>
                <a:srgbClr val="CB203D"/>
              </a:buClr>
              <a:buSzPts val="2800"/>
              <a:buFont typeface="Courier New"/>
              <a:buChar char="o"/>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rgbClr val="CB203D"/>
              </a:buClr>
              <a:buSzPts val="2400"/>
              <a:buFont typeface="Courier New"/>
              <a:buChar char="o"/>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rgbClr val="CB203D"/>
              </a:buClr>
              <a:buSzPts val="2000"/>
              <a:buFont typeface="Courier New"/>
              <a:buChar char="o"/>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rgbClr val="CB203D"/>
              </a:buClr>
              <a:buSzPts val="1800"/>
              <a:buFont typeface="Courier New"/>
              <a:buChar char="o"/>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rgbClr val="CB203D"/>
              </a:buClr>
              <a:buSzPts val="1800"/>
              <a:buFont typeface="Courier New"/>
              <a:buChar char="o"/>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2" name="Google Shape;72;p12"/>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Google Shape;73;p12"/>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7"/>
            <a:ext cx="10515600" cy="1325563"/>
          </a:xfrm>
          <a:prstGeom prst="rect">
            <a:avLst/>
          </a:prstGeom>
          <a:noFill/>
          <a:ln>
            <a:noFill/>
          </a:ln>
        </p:spPr>
        <p:txBody>
          <a:bodyPr spcFirstLastPara="1" wrap="square" lIns="0" tIns="46800" rIns="0"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0" tIns="46800" rIns="0" bIns="45700" anchor="t" anchorCtr="0"/>
          <a:lstStyle>
            <a:lvl1pPr marL="457200" marR="0" lvl="0" indent="-406400" algn="l" rtl="0">
              <a:lnSpc>
                <a:spcPct val="90000"/>
              </a:lnSpc>
              <a:spcBef>
                <a:spcPts val="1000"/>
              </a:spcBef>
              <a:spcAft>
                <a:spcPts val="0"/>
              </a:spcAft>
              <a:buClr>
                <a:srgbClr val="CB203D"/>
              </a:buClr>
              <a:buSzPts val="2800"/>
              <a:buFont typeface="Courier New"/>
              <a:buChar char="o"/>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rgbClr val="CB203D"/>
              </a:buClr>
              <a:buSzPts val="2400"/>
              <a:buFont typeface="Courier New"/>
              <a:buChar char="o"/>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rgbClr val="CB203D"/>
              </a:buClr>
              <a:buSzPts val="2000"/>
              <a:buFont typeface="Courier New"/>
              <a:buChar char="o"/>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rgbClr val="CB203D"/>
              </a:buClr>
              <a:buSzPts val="1800"/>
              <a:buFont typeface="Courier New"/>
              <a:buChar char="o"/>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rgbClr val="CB203D"/>
              </a:buClr>
              <a:buSzPts val="1800"/>
              <a:buFont typeface="Courier New"/>
              <a:buChar char="o"/>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3"/>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831851" y="1709740"/>
            <a:ext cx="10515600" cy="2852737"/>
          </a:xfrm>
          <a:prstGeom prst="rect">
            <a:avLst/>
          </a:prstGeom>
          <a:noFill/>
          <a:ln>
            <a:noFill/>
          </a:ln>
        </p:spPr>
        <p:txBody>
          <a:bodyPr spcFirstLastPara="1" wrap="square" lIns="0" tIns="46800" rIns="0" bIns="45700" anchor="b" anchorCtr="0"/>
          <a:lstStyle>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8" name="Google Shape;28;p4"/>
          <p:cNvSpPr txBox="1">
            <a:spLocks noGrp="1"/>
          </p:cNvSpPr>
          <p:nvPr>
            <p:ph type="body" idx="1"/>
          </p:nvPr>
        </p:nvSpPr>
        <p:spPr>
          <a:xfrm>
            <a:off x="831851" y="4589465"/>
            <a:ext cx="10515600" cy="1500187"/>
          </a:xfrm>
          <a:prstGeom prst="rect">
            <a:avLst/>
          </a:prstGeom>
          <a:noFill/>
          <a:ln>
            <a:noFill/>
          </a:ln>
        </p:spPr>
        <p:txBody>
          <a:bodyPr spcFirstLastPara="1" wrap="square" lIns="0" tIns="46800" rIns="0" bIns="45700" anchor="t" anchorCtr="0"/>
          <a:lstStyle>
            <a:lvl1pPr marL="457200" marR="0" lvl="0" indent="-228600" algn="l" rtl="0">
              <a:lnSpc>
                <a:spcPct val="90000"/>
              </a:lnSpc>
              <a:spcBef>
                <a:spcPts val="1000"/>
              </a:spcBef>
              <a:spcAft>
                <a:spcPts val="0"/>
              </a:spcAft>
              <a:buClr>
                <a:srgbClr val="CB203D"/>
              </a:buClr>
              <a:buSzPts val="2400"/>
              <a:buFont typeface="Courier New"/>
              <a:buNone/>
              <a:defRPr sz="24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500"/>
              </a:spcBef>
              <a:spcAft>
                <a:spcPts val="0"/>
              </a:spcAft>
              <a:buClr>
                <a:srgbClr val="CB203D"/>
              </a:buClr>
              <a:buSzPts val="2000"/>
              <a:buFont typeface="Courier New"/>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CB203D"/>
              </a:buClr>
              <a:buSzPts val="1800"/>
              <a:buFont typeface="Courier New"/>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CB203D"/>
              </a:buClr>
              <a:buSzPts val="1600"/>
              <a:buFont typeface="Courier New"/>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CB203D"/>
              </a:buClr>
              <a:buSzPts val="1600"/>
              <a:buFont typeface="Courier New"/>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29" name="Google Shape;29;p4"/>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0" name="Google Shape;30;p4"/>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838200" y="365127"/>
            <a:ext cx="10515600" cy="1325563"/>
          </a:xfrm>
          <a:prstGeom prst="rect">
            <a:avLst/>
          </a:prstGeom>
          <a:noFill/>
          <a:ln>
            <a:noFill/>
          </a:ln>
        </p:spPr>
        <p:txBody>
          <a:bodyPr spcFirstLastPara="1" wrap="square" lIns="0" tIns="46800" rIns="0"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3" name="Google Shape;33;p5"/>
          <p:cNvSpPr txBox="1">
            <a:spLocks noGrp="1"/>
          </p:cNvSpPr>
          <p:nvPr>
            <p:ph type="body" idx="1"/>
          </p:nvPr>
        </p:nvSpPr>
        <p:spPr>
          <a:xfrm>
            <a:off x="838200" y="1825625"/>
            <a:ext cx="5181600" cy="4351338"/>
          </a:xfrm>
          <a:prstGeom prst="rect">
            <a:avLst/>
          </a:prstGeom>
          <a:noFill/>
          <a:ln>
            <a:noFill/>
          </a:ln>
        </p:spPr>
        <p:txBody>
          <a:bodyPr spcFirstLastPara="1" wrap="square" lIns="0" tIns="46800" rIns="0" bIns="45700" anchor="t" anchorCtr="0"/>
          <a:lstStyle>
            <a:lvl1pPr marL="457200" marR="0" lvl="0" indent="-406400" algn="l" rtl="0">
              <a:lnSpc>
                <a:spcPct val="90000"/>
              </a:lnSpc>
              <a:spcBef>
                <a:spcPts val="1000"/>
              </a:spcBef>
              <a:spcAft>
                <a:spcPts val="0"/>
              </a:spcAft>
              <a:buClr>
                <a:srgbClr val="CB203D"/>
              </a:buClr>
              <a:buSzPts val="2800"/>
              <a:buFont typeface="Courier New"/>
              <a:buChar char="o"/>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rgbClr val="CB203D"/>
              </a:buClr>
              <a:buSzPts val="2400"/>
              <a:buFont typeface="Courier New"/>
              <a:buChar char="o"/>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rgbClr val="CB203D"/>
              </a:buClr>
              <a:buSzPts val="2000"/>
              <a:buFont typeface="Courier New"/>
              <a:buChar char="o"/>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rgbClr val="CB203D"/>
              </a:buClr>
              <a:buSzPts val="1800"/>
              <a:buFont typeface="Courier New"/>
              <a:buChar char="o"/>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rgbClr val="CB203D"/>
              </a:buClr>
              <a:buSzPts val="1800"/>
              <a:buFont typeface="Courier New"/>
              <a:buChar char="o"/>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4" name="Google Shape;34;p5"/>
          <p:cNvSpPr txBox="1">
            <a:spLocks noGrp="1"/>
          </p:cNvSpPr>
          <p:nvPr>
            <p:ph type="body" idx="2"/>
          </p:nvPr>
        </p:nvSpPr>
        <p:spPr>
          <a:xfrm>
            <a:off x="6172200" y="1825625"/>
            <a:ext cx="5181600" cy="4351338"/>
          </a:xfrm>
          <a:prstGeom prst="rect">
            <a:avLst/>
          </a:prstGeom>
          <a:noFill/>
          <a:ln>
            <a:noFill/>
          </a:ln>
        </p:spPr>
        <p:txBody>
          <a:bodyPr spcFirstLastPara="1" wrap="square" lIns="0" tIns="46800" rIns="0" bIns="45700" anchor="t" anchorCtr="0"/>
          <a:lstStyle>
            <a:lvl1pPr marL="457200" marR="0" lvl="0" indent="-406400" algn="l" rtl="0">
              <a:lnSpc>
                <a:spcPct val="90000"/>
              </a:lnSpc>
              <a:spcBef>
                <a:spcPts val="1000"/>
              </a:spcBef>
              <a:spcAft>
                <a:spcPts val="0"/>
              </a:spcAft>
              <a:buClr>
                <a:srgbClr val="CB203D"/>
              </a:buClr>
              <a:buSzPts val="2800"/>
              <a:buFont typeface="Courier New"/>
              <a:buChar char="o"/>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rgbClr val="CB203D"/>
              </a:buClr>
              <a:buSzPts val="2400"/>
              <a:buFont typeface="Courier New"/>
              <a:buChar char="o"/>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rgbClr val="CB203D"/>
              </a:buClr>
              <a:buSzPts val="2000"/>
              <a:buFont typeface="Courier New"/>
              <a:buChar char="o"/>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rgbClr val="CB203D"/>
              </a:buClr>
              <a:buSzPts val="1800"/>
              <a:buFont typeface="Courier New"/>
              <a:buChar char="o"/>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rgbClr val="CB203D"/>
              </a:buClr>
              <a:buSzPts val="1800"/>
              <a:buFont typeface="Courier New"/>
              <a:buChar char="o"/>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5" name="Google Shape;35;p5"/>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6" name="Google Shape;36;p5"/>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839788" y="365127"/>
            <a:ext cx="10515600" cy="1325563"/>
          </a:xfrm>
          <a:prstGeom prst="rect">
            <a:avLst/>
          </a:prstGeom>
          <a:noFill/>
          <a:ln>
            <a:noFill/>
          </a:ln>
        </p:spPr>
        <p:txBody>
          <a:bodyPr spcFirstLastPara="1" wrap="square" lIns="0" tIns="46800" rIns="0"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9" name="Google Shape;39;p6"/>
          <p:cNvSpPr txBox="1">
            <a:spLocks noGrp="1"/>
          </p:cNvSpPr>
          <p:nvPr>
            <p:ph type="body" idx="1"/>
          </p:nvPr>
        </p:nvSpPr>
        <p:spPr>
          <a:xfrm>
            <a:off x="839789" y="1681163"/>
            <a:ext cx="5157787" cy="823912"/>
          </a:xfrm>
          <a:prstGeom prst="rect">
            <a:avLst/>
          </a:prstGeom>
          <a:noFill/>
          <a:ln>
            <a:noFill/>
          </a:ln>
        </p:spPr>
        <p:txBody>
          <a:bodyPr spcFirstLastPara="1" wrap="square" lIns="0" tIns="46800" rIns="0" bIns="45700" anchor="b" anchorCtr="0"/>
          <a:lstStyle>
            <a:lvl1pPr marL="457200" marR="0" lvl="0" indent="-228600" algn="l" rtl="0">
              <a:lnSpc>
                <a:spcPct val="90000"/>
              </a:lnSpc>
              <a:spcBef>
                <a:spcPts val="1000"/>
              </a:spcBef>
              <a:spcAft>
                <a:spcPts val="0"/>
              </a:spcAft>
              <a:buClr>
                <a:srgbClr val="CB203D"/>
              </a:buClr>
              <a:buSzPts val="2400"/>
              <a:buFont typeface="Courier New"/>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rgbClr val="CB203D"/>
              </a:buClr>
              <a:buSzPts val="2000"/>
              <a:buFont typeface="Courier New"/>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rgbClr val="CB203D"/>
              </a:buClr>
              <a:buSzPts val="1800"/>
              <a:buFont typeface="Courier New"/>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rgbClr val="CB203D"/>
              </a:buClr>
              <a:buSzPts val="1600"/>
              <a:buFont typeface="Courier New"/>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rgbClr val="CB203D"/>
              </a:buClr>
              <a:buSzPts val="1600"/>
              <a:buFont typeface="Courier New"/>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body" idx="2"/>
          </p:nvPr>
        </p:nvSpPr>
        <p:spPr>
          <a:xfrm>
            <a:off x="839789" y="2505075"/>
            <a:ext cx="5157787" cy="3684588"/>
          </a:xfrm>
          <a:prstGeom prst="rect">
            <a:avLst/>
          </a:prstGeom>
          <a:noFill/>
          <a:ln>
            <a:noFill/>
          </a:ln>
        </p:spPr>
        <p:txBody>
          <a:bodyPr spcFirstLastPara="1" wrap="square" lIns="0" tIns="46800" rIns="0" bIns="45700" anchor="t" anchorCtr="0"/>
          <a:lstStyle>
            <a:lvl1pPr marL="457200" marR="0" lvl="0" indent="-406400" algn="l" rtl="0">
              <a:lnSpc>
                <a:spcPct val="90000"/>
              </a:lnSpc>
              <a:spcBef>
                <a:spcPts val="1000"/>
              </a:spcBef>
              <a:spcAft>
                <a:spcPts val="0"/>
              </a:spcAft>
              <a:buClr>
                <a:srgbClr val="CB203D"/>
              </a:buClr>
              <a:buSzPts val="2800"/>
              <a:buFont typeface="Courier New"/>
              <a:buChar char="o"/>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rgbClr val="CB203D"/>
              </a:buClr>
              <a:buSzPts val="2400"/>
              <a:buFont typeface="Courier New"/>
              <a:buChar char="o"/>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rgbClr val="CB203D"/>
              </a:buClr>
              <a:buSzPts val="2000"/>
              <a:buFont typeface="Courier New"/>
              <a:buChar char="o"/>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rgbClr val="CB203D"/>
              </a:buClr>
              <a:buSzPts val="1800"/>
              <a:buFont typeface="Courier New"/>
              <a:buChar char="o"/>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rgbClr val="CB203D"/>
              </a:buClr>
              <a:buSzPts val="1800"/>
              <a:buFont typeface="Courier New"/>
              <a:buChar char="o"/>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1" name="Google Shape;41;p6"/>
          <p:cNvSpPr txBox="1">
            <a:spLocks noGrp="1"/>
          </p:cNvSpPr>
          <p:nvPr>
            <p:ph type="body" idx="3"/>
          </p:nvPr>
        </p:nvSpPr>
        <p:spPr>
          <a:xfrm>
            <a:off x="6172201" y="1681163"/>
            <a:ext cx="5183188" cy="823912"/>
          </a:xfrm>
          <a:prstGeom prst="rect">
            <a:avLst/>
          </a:prstGeom>
          <a:noFill/>
          <a:ln>
            <a:noFill/>
          </a:ln>
        </p:spPr>
        <p:txBody>
          <a:bodyPr spcFirstLastPara="1" wrap="square" lIns="0" tIns="46800" rIns="0" bIns="45700" anchor="b" anchorCtr="0"/>
          <a:lstStyle>
            <a:lvl1pPr marL="457200" marR="0" lvl="0" indent="-228600" algn="l" rtl="0">
              <a:lnSpc>
                <a:spcPct val="90000"/>
              </a:lnSpc>
              <a:spcBef>
                <a:spcPts val="1000"/>
              </a:spcBef>
              <a:spcAft>
                <a:spcPts val="0"/>
              </a:spcAft>
              <a:buClr>
                <a:srgbClr val="CB203D"/>
              </a:buClr>
              <a:buSzPts val="2400"/>
              <a:buFont typeface="Courier New"/>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rgbClr val="CB203D"/>
              </a:buClr>
              <a:buSzPts val="2000"/>
              <a:buFont typeface="Courier New"/>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rgbClr val="CB203D"/>
              </a:buClr>
              <a:buSzPts val="1800"/>
              <a:buFont typeface="Courier New"/>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rgbClr val="CB203D"/>
              </a:buClr>
              <a:buSzPts val="1600"/>
              <a:buFont typeface="Courier New"/>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rgbClr val="CB203D"/>
              </a:buClr>
              <a:buSzPts val="1600"/>
              <a:buFont typeface="Courier New"/>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2" name="Google Shape;42;p6"/>
          <p:cNvSpPr txBox="1">
            <a:spLocks noGrp="1"/>
          </p:cNvSpPr>
          <p:nvPr>
            <p:ph type="body" idx="4"/>
          </p:nvPr>
        </p:nvSpPr>
        <p:spPr>
          <a:xfrm>
            <a:off x="6172201" y="2505075"/>
            <a:ext cx="5183188" cy="3684588"/>
          </a:xfrm>
          <a:prstGeom prst="rect">
            <a:avLst/>
          </a:prstGeom>
          <a:noFill/>
          <a:ln>
            <a:noFill/>
          </a:ln>
        </p:spPr>
        <p:txBody>
          <a:bodyPr spcFirstLastPara="1" wrap="square" lIns="0" tIns="46800" rIns="0" bIns="45700" anchor="t" anchorCtr="0"/>
          <a:lstStyle>
            <a:lvl1pPr marL="457200" marR="0" lvl="0" indent="-406400" algn="l" rtl="0">
              <a:lnSpc>
                <a:spcPct val="90000"/>
              </a:lnSpc>
              <a:spcBef>
                <a:spcPts val="1000"/>
              </a:spcBef>
              <a:spcAft>
                <a:spcPts val="0"/>
              </a:spcAft>
              <a:buClr>
                <a:srgbClr val="CB203D"/>
              </a:buClr>
              <a:buSzPts val="2800"/>
              <a:buFont typeface="Courier New"/>
              <a:buChar char="o"/>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rgbClr val="CB203D"/>
              </a:buClr>
              <a:buSzPts val="2400"/>
              <a:buFont typeface="Courier New"/>
              <a:buChar char="o"/>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rgbClr val="CB203D"/>
              </a:buClr>
              <a:buSzPts val="2000"/>
              <a:buFont typeface="Courier New"/>
              <a:buChar char="o"/>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rgbClr val="CB203D"/>
              </a:buClr>
              <a:buSzPts val="1800"/>
              <a:buFont typeface="Courier New"/>
              <a:buChar char="o"/>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rgbClr val="CB203D"/>
              </a:buClr>
              <a:buSzPts val="1800"/>
              <a:buFont typeface="Courier New"/>
              <a:buChar char="o"/>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Google Shape;44;p6"/>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8200" y="365127"/>
            <a:ext cx="10515600" cy="1325563"/>
          </a:xfrm>
          <a:prstGeom prst="rect">
            <a:avLst/>
          </a:prstGeom>
          <a:noFill/>
          <a:ln>
            <a:noFill/>
          </a:ln>
        </p:spPr>
        <p:txBody>
          <a:bodyPr spcFirstLastPara="1" wrap="square" lIns="0" tIns="46800" rIns="0"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7" name="Google Shape;47;p7"/>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Google Shape;48;p7"/>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2"/>
        <p:cNvGrpSpPr/>
        <p:nvPr/>
      </p:nvGrpSpPr>
      <p:grpSpPr>
        <a:xfrm>
          <a:off x="0" y="0"/>
          <a:ext cx="0" cy="0"/>
          <a:chOff x="0" y="0"/>
          <a:chExt cx="0" cy="0"/>
        </a:xfrm>
      </p:grpSpPr>
      <p:sp>
        <p:nvSpPr>
          <p:cNvPr id="53" name="Google Shape;53;p9"/>
          <p:cNvSpPr txBox="1">
            <a:spLocks noGrp="1"/>
          </p:cNvSpPr>
          <p:nvPr>
            <p:ph type="title"/>
          </p:nvPr>
        </p:nvSpPr>
        <p:spPr>
          <a:xfrm>
            <a:off x="839788" y="457200"/>
            <a:ext cx="3932237" cy="1600200"/>
          </a:xfrm>
          <a:prstGeom prst="rect">
            <a:avLst/>
          </a:prstGeom>
          <a:noFill/>
          <a:ln>
            <a:noFill/>
          </a:ln>
        </p:spPr>
        <p:txBody>
          <a:bodyPr spcFirstLastPara="1" wrap="square" lIns="0" tIns="46800" rIns="0"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4" name="Google Shape;54;p9"/>
          <p:cNvSpPr txBox="1">
            <a:spLocks noGrp="1"/>
          </p:cNvSpPr>
          <p:nvPr>
            <p:ph type="body" idx="1"/>
          </p:nvPr>
        </p:nvSpPr>
        <p:spPr>
          <a:xfrm>
            <a:off x="5183188" y="987427"/>
            <a:ext cx="6172200" cy="4873625"/>
          </a:xfrm>
          <a:prstGeom prst="rect">
            <a:avLst/>
          </a:prstGeom>
          <a:noFill/>
          <a:ln>
            <a:noFill/>
          </a:ln>
        </p:spPr>
        <p:txBody>
          <a:bodyPr spcFirstLastPara="1" wrap="square" lIns="0" tIns="46800" rIns="0" bIns="45700" anchor="t" anchorCtr="0"/>
          <a:lstStyle>
            <a:lvl1pPr marL="457200" marR="0" lvl="0" indent="-431800" algn="l" rtl="0">
              <a:lnSpc>
                <a:spcPct val="90000"/>
              </a:lnSpc>
              <a:spcBef>
                <a:spcPts val="1000"/>
              </a:spcBef>
              <a:spcAft>
                <a:spcPts val="0"/>
              </a:spcAft>
              <a:buClr>
                <a:srgbClr val="CB203D"/>
              </a:buClr>
              <a:buSzPts val="3200"/>
              <a:buFont typeface="Courier New"/>
              <a:buChar char="o"/>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rgbClr val="CB203D"/>
              </a:buClr>
              <a:buSzPts val="2800"/>
              <a:buFont typeface="Courier New"/>
              <a:buChar char="o"/>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rgbClr val="CB203D"/>
              </a:buClr>
              <a:buSzPts val="2400"/>
              <a:buFont typeface="Courier New"/>
              <a:buChar char="o"/>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rgbClr val="CB203D"/>
              </a:buClr>
              <a:buSzPts val="2000"/>
              <a:buFont typeface="Courier New"/>
              <a:buChar char="o"/>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rgbClr val="CB203D"/>
              </a:buClr>
              <a:buSzPts val="2000"/>
              <a:buFont typeface="Courier New"/>
              <a:buChar char="o"/>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5" name="Google Shape;55;p9"/>
          <p:cNvSpPr txBox="1">
            <a:spLocks noGrp="1"/>
          </p:cNvSpPr>
          <p:nvPr>
            <p:ph type="body" idx="2"/>
          </p:nvPr>
        </p:nvSpPr>
        <p:spPr>
          <a:xfrm>
            <a:off x="839788" y="2057400"/>
            <a:ext cx="3932237" cy="3811588"/>
          </a:xfrm>
          <a:prstGeom prst="rect">
            <a:avLst/>
          </a:prstGeom>
          <a:noFill/>
          <a:ln>
            <a:noFill/>
          </a:ln>
        </p:spPr>
        <p:txBody>
          <a:bodyPr spcFirstLastPara="1" wrap="square" lIns="0" tIns="46800" rIns="0" bIns="45700" anchor="t" anchorCtr="0"/>
          <a:lstStyle>
            <a:lvl1pPr marL="457200" marR="0" lvl="0" indent="-228600" algn="l" rtl="0">
              <a:lnSpc>
                <a:spcPct val="90000"/>
              </a:lnSpc>
              <a:spcBef>
                <a:spcPts val="1000"/>
              </a:spcBef>
              <a:spcAft>
                <a:spcPts val="0"/>
              </a:spcAft>
              <a:buClr>
                <a:srgbClr val="CB203D"/>
              </a:buClr>
              <a:buSzPts val="1600"/>
              <a:buFont typeface="Courier New"/>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rgbClr val="CB203D"/>
              </a:buClr>
              <a:buSzPts val="1400"/>
              <a:buFont typeface="Courier New"/>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rgbClr val="CB203D"/>
              </a:buClr>
              <a:buSzPts val="1200"/>
              <a:buFont typeface="Courier New"/>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rgbClr val="CB203D"/>
              </a:buClr>
              <a:buSzPts val="1000"/>
              <a:buFont typeface="Courier New"/>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rgbClr val="CB203D"/>
              </a:buClr>
              <a:buSzPts val="1000"/>
              <a:buFont typeface="Courier New"/>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56" name="Google Shape;56;p9"/>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Google Shape;57;p9"/>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839788" y="457200"/>
            <a:ext cx="3932237" cy="1600200"/>
          </a:xfrm>
          <a:prstGeom prst="rect">
            <a:avLst/>
          </a:prstGeom>
          <a:noFill/>
          <a:ln>
            <a:noFill/>
          </a:ln>
        </p:spPr>
        <p:txBody>
          <a:bodyPr spcFirstLastPara="1" wrap="square" lIns="0" tIns="46800" rIns="0"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Google Shape;60;p10"/>
          <p:cNvSpPr>
            <a:spLocks noGrp="1"/>
          </p:cNvSpPr>
          <p:nvPr>
            <p:ph type="pic" idx="2"/>
          </p:nvPr>
        </p:nvSpPr>
        <p:spPr>
          <a:xfrm>
            <a:off x="5183188" y="987427"/>
            <a:ext cx="6172200" cy="4873625"/>
          </a:xfrm>
          <a:prstGeom prst="rect">
            <a:avLst/>
          </a:prstGeom>
          <a:noFill/>
          <a:ln>
            <a:noFill/>
          </a:ln>
        </p:spPr>
        <p:txBody>
          <a:bodyPr spcFirstLastPara="1" wrap="square" lIns="0" tIns="46800" rIns="0" bIns="45700" anchor="t" anchorCtr="0"/>
          <a:lstStyle>
            <a:lvl1pPr marR="0" lvl="0" algn="l" rtl="0">
              <a:lnSpc>
                <a:spcPct val="90000"/>
              </a:lnSpc>
              <a:spcBef>
                <a:spcPts val="1000"/>
              </a:spcBef>
              <a:spcAft>
                <a:spcPts val="0"/>
              </a:spcAft>
              <a:buClr>
                <a:srgbClr val="CB203D"/>
              </a:buClr>
              <a:buSzPts val="3200"/>
              <a:buFont typeface="Courier New"/>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rgbClr val="CB203D"/>
              </a:buClr>
              <a:buSzPts val="2800"/>
              <a:buFont typeface="Courier New"/>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rgbClr val="CB203D"/>
              </a:buClr>
              <a:buSzPts val="2400"/>
              <a:buFont typeface="Courier New"/>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rgbClr val="CB203D"/>
              </a:buClr>
              <a:buSzPts val="2000"/>
              <a:buFont typeface="Courier New"/>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rgbClr val="CB203D"/>
              </a:buClr>
              <a:buSzPts val="2000"/>
              <a:buFont typeface="Courier New"/>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1" name="Google Shape;61;p10"/>
          <p:cNvSpPr txBox="1">
            <a:spLocks noGrp="1"/>
          </p:cNvSpPr>
          <p:nvPr>
            <p:ph type="body" idx="1"/>
          </p:nvPr>
        </p:nvSpPr>
        <p:spPr>
          <a:xfrm>
            <a:off x="839788" y="2057400"/>
            <a:ext cx="3932237" cy="3811588"/>
          </a:xfrm>
          <a:prstGeom prst="rect">
            <a:avLst/>
          </a:prstGeom>
          <a:noFill/>
          <a:ln>
            <a:noFill/>
          </a:ln>
        </p:spPr>
        <p:txBody>
          <a:bodyPr spcFirstLastPara="1" wrap="square" lIns="0" tIns="46800" rIns="0" bIns="45700" anchor="t" anchorCtr="0"/>
          <a:lstStyle>
            <a:lvl1pPr marL="457200" marR="0" lvl="0" indent="-228600" algn="l" rtl="0">
              <a:lnSpc>
                <a:spcPct val="90000"/>
              </a:lnSpc>
              <a:spcBef>
                <a:spcPts val="1000"/>
              </a:spcBef>
              <a:spcAft>
                <a:spcPts val="0"/>
              </a:spcAft>
              <a:buClr>
                <a:srgbClr val="CB203D"/>
              </a:buClr>
              <a:buSzPts val="1600"/>
              <a:buFont typeface="Courier New"/>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rgbClr val="CB203D"/>
              </a:buClr>
              <a:buSzPts val="1400"/>
              <a:buFont typeface="Courier New"/>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rgbClr val="CB203D"/>
              </a:buClr>
              <a:buSzPts val="1200"/>
              <a:buFont typeface="Courier New"/>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rgbClr val="CB203D"/>
              </a:buClr>
              <a:buSzPts val="1000"/>
              <a:buFont typeface="Courier New"/>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rgbClr val="CB203D"/>
              </a:buClr>
              <a:buSzPts val="1000"/>
              <a:buFont typeface="Courier New"/>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Google Shape;62;p10"/>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Google Shape;63;p10"/>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7"/>
            <a:ext cx="10515600" cy="1325563"/>
          </a:xfrm>
          <a:prstGeom prst="rect">
            <a:avLst/>
          </a:prstGeom>
          <a:noFill/>
          <a:ln>
            <a:noFill/>
          </a:ln>
        </p:spPr>
        <p:txBody>
          <a:bodyPr spcFirstLastPara="1" wrap="square" lIns="0" tIns="46800" rIns="0"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0" tIns="46800" rIns="0" bIns="45700" anchor="t" anchorCtr="0"/>
          <a:lstStyle>
            <a:lvl1pPr marL="457200" marR="0" lvl="0" indent="-406400" algn="l" rtl="0">
              <a:lnSpc>
                <a:spcPct val="90000"/>
              </a:lnSpc>
              <a:spcBef>
                <a:spcPts val="1000"/>
              </a:spcBef>
              <a:spcAft>
                <a:spcPts val="0"/>
              </a:spcAft>
              <a:buClr>
                <a:srgbClr val="CB203D"/>
              </a:buClr>
              <a:buSzPts val="2800"/>
              <a:buFont typeface="Courier New"/>
              <a:buChar char="o"/>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rgbClr val="CB203D"/>
              </a:buClr>
              <a:buSzPts val="2400"/>
              <a:buFont typeface="Courier New"/>
              <a:buChar char="o"/>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rgbClr val="CB203D"/>
              </a:buClr>
              <a:buSzPts val="2000"/>
              <a:buFont typeface="Courier New"/>
              <a:buChar char="o"/>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rgbClr val="CB203D"/>
              </a:buClr>
              <a:buSzPts val="1800"/>
              <a:buFont typeface="Courier New"/>
              <a:buChar char="o"/>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rgbClr val="CB203D"/>
              </a:buClr>
              <a:buSzPts val="1800"/>
              <a:buFont typeface="Courier New"/>
              <a:buChar char="o"/>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7" name="Google Shape;67;p1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8" name="Google Shape;68;p11"/>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7"/>
            <a:ext cx="10515600" cy="1325563"/>
          </a:xfrm>
          <a:prstGeom prst="rect">
            <a:avLst/>
          </a:prstGeom>
          <a:noFill/>
          <a:ln>
            <a:noFill/>
          </a:ln>
        </p:spPr>
        <p:txBody>
          <a:bodyPr spcFirstLastPara="1" wrap="square" lIns="0" tIns="46800" rIns="0"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0" tIns="46800" rIns="0" bIns="45700" anchor="t" anchorCtr="0"/>
          <a:lstStyle>
            <a:lvl1pPr marL="457200" marR="0" lvl="0" indent="-406400" algn="l" rtl="0">
              <a:lnSpc>
                <a:spcPct val="90000"/>
              </a:lnSpc>
              <a:spcBef>
                <a:spcPts val="1000"/>
              </a:spcBef>
              <a:spcAft>
                <a:spcPts val="0"/>
              </a:spcAft>
              <a:buClr>
                <a:srgbClr val="CB203D"/>
              </a:buClr>
              <a:buSzPts val="2800"/>
              <a:buFont typeface="Courier New"/>
              <a:buChar char="o"/>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rgbClr val="CB203D"/>
              </a:buClr>
              <a:buSzPts val="2400"/>
              <a:buFont typeface="Courier New"/>
              <a:buChar char="o"/>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rgbClr val="CB203D"/>
              </a:buClr>
              <a:buSzPts val="2000"/>
              <a:buFont typeface="Courier New"/>
              <a:buChar char="o"/>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rgbClr val="CB203D"/>
              </a:buClr>
              <a:buSzPts val="1800"/>
              <a:buFont typeface="Courier New"/>
              <a:buChar char="o"/>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rgbClr val="CB203D"/>
              </a:buClr>
              <a:buSzPts val="1800"/>
              <a:buFont typeface="Courier New"/>
              <a:buChar char="o"/>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4" name="Google Shape;14;p1"/>
          <p:cNvPicPr preferRelativeResize="0"/>
          <p:nvPr/>
        </p:nvPicPr>
        <p:blipFill rotWithShape="1">
          <a:blip r:embed="rId12">
            <a:alphaModFix/>
          </a:blip>
          <a:srcRect/>
          <a:stretch/>
        </p:blipFill>
        <p:spPr>
          <a:xfrm>
            <a:off x="838200" y="6435534"/>
            <a:ext cx="1581141" cy="12710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p:nvPr/>
        </p:nvSpPr>
        <p:spPr>
          <a:xfrm>
            <a:off x="603361" y="1980961"/>
            <a:ext cx="4975506" cy="665697"/>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200"/>
              <a:buFont typeface="Calibri"/>
              <a:buNone/>
            </a:pPr>
            <a:endParaRPr lang="mt-MT" sz="3200" b="1" i="0" u="none" strike="noStrike" cap="none" dirty="0">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chemeClr val="dk1"/>
              </a:buClr>
              <a:buSzPts val="3200"/>
              <a:buFont typeface="Calibri"/>
              <a:buNone/>
            </a:pPr>
            <a:endParaRPr lang="mt-MT" sz="3200" b="1" dirty="0">
              <a:solidFill>
                <a:schemeClr val="dk1"/>
              </a:solidFill>
              <a:latin typeface="Calibri"/>
              <a:ea typeface="Calibri"/>
              <a:cs typeface="Calibri"/>
              <a:sym typeface="Calibri"/>
            </a:endParaRPr>
          </a:p>
          <a:p>
            <a:pPr lvl="0">
              <a:lnSpc>
                <a:spcPct val="90000"/>
              </a:lnSpc>
              <a:buClr>
                <a:schemeClr val="dk1"/>
              </a:buClr>
              <a:buSzPts val="3200"/>
            </a:pPr>
            <a:r>
              <a:rPr lang="en-GB" sz="3200" b="1" dirty="0">
                <a:solidFill>
                  <a:schemeClr val="dk1"/>
                </a:solidFill>
                <a:latin typeface="Calibri"/>
                <a:ea typeface="Calibri"/>
                <a:cs typeface="Calibri"/>
                <a:sym typeface="Calibri"/>
              </a:rPr>
              <a:t>The Challenges of Open Research Data as </a:t>
            </a:r>
            <a:r>
              <a:rPr lang="en-GB" sz="3200" b="1">
                <a:solidFill>
                  <a:schemeClr val="dk1"/>
                </a:solidFill>
                <a:latin typeface="Calibri"/>
                <a:ea typeface="Calibri"/>
                <a:cs typeface="Calibri"/>
                <a:sym typeface="Calibri"/>
              </a:rPr>
              <a:t>an </a:t>
            </a:r>
            <a:r>
              <a:rPr lang="en-GB" sz="3200" b="1" smtClean="0">
                <a:solidFill>
                  <a:schemeClr val="dk1"/>
                </a:solidFill>
                <a:latin typeface="Calibri"/>
                <a:ea typeface="Calibri"/>
                <a:cs typeface="Calibri"/>
                <a:sym typeface="Calibri"/>
              </a:rPr>
              <a:t>Integral </a:t>
            </a:r>
            <a:r>
              <a:rPr lang="en-GB" sz="3200" b="1" dirty="0">
                <a:solidFill>
                  <a:schemeClr val="dk1"/>
                </a:solidFill>
                <a:latin typeface="Calibri"/>
                <a:ea typeface="Calibri"/>
                <a:cs typeface="Calibri"/>
                <a:sym typeface="Calibri"/>
              </a:rPr>
              <a:t>C</a:t>
            </a:r>
            <a:r>
              <a:rPr lang="en-GB" sz="3200" b="1" smtClean="0">
                <a:solidFill>
                  <a:schemeClr val="dk1"/>
                </a:solidFill>
                <a:latin typeface="Calibri"/>
                <a:ea typeface="Calibri"/>
                <a:cs typeface="Calibri"/>
                <a:sym typeface="Calibri"/>
              </a:rPr>
              <a:t>omponent </a:t>
            </a:r>
            <a:r>
              <a:rPr lang="en-GB" sz="3200" b="1" dirty="0">
                <a:solidFill>
                  <a:schemeClr val="dk1"/>
                </a:solidFill>
                <a:latin typeface="Calibri"/>
                <a:ea typeface="Calibri"/>
                <a:cs typeface="Calibri"/>
                <a:sym typeface="Calibri"/>
              </a:rPr>
              <a:t>of Open Science</a:t>
            </a:r>
            <a:endParaRPr dirty="0"/>
          </a:p>
        </p:txBody>
      </p:sp>
      <p:sp>
        <p:nvSpPr>
          <p:cNvPr id="79" name="Google Shape;79;p13"/>
          <p:cNvSpPr txBox="1"/>
          <p:nvPr/>
        </p:nvSpPr>
        <p:spPr>
          <a:xfrm>
            <a:off x="603363" y="3262215"/>
            <a:ext cx="4975504" cy="137437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595959"/>
              </a:buClr>
              <a:buSzPts val="1800"/>
              <a:buFont typeface="Calibri"/>
              <a:buNone/>
            </a:pPr>
            <a:r>
              <a:rPr lang="mt-MT" sz="2000" dirty="0">
                <a:solidFill>
                  <a:srgbClr val="595959"/>
                </a:solidFill>
                <a:latin typeface="Calibri"/>
                <a:sym typeface="Calibri"/>
              </a:rPr>
              <a:t>Martin Lochman, MLIS</a:t>
            </a:r>
            <a:endParaRPr sz="2000" dirty="0"/>
          </a:p>
        </p:txBody>
      </p:sp>
      <p:pic>
        <p:nvPicPr>
          <p:cNvPr id="82" name="Google Shape;82;p13"/>
          <p:cNvPicPr preferRelativeResize="0"/>
          <p:nvPr/>
        </p:nvPicPr>
        <p:blipFill rotWithShape="1">
          <a:blip r:embed="rId3">
            <a:alphaModFix/>
          </a:blip>
          <a:srcRect l="31458" r="10719"/>
          <a:stretch/>
        </p:blipFill>
        <p:spPr>
          <a:xfrm>
            <a:off x="6247052" y="2"/>
            <a:ext cx="5944949" cy="6857999"/>
          </a:xfrm>
          <a:prstGeom prst="rect">
            <a:avLst/>
          </a:prstGeom>
          <a:noFill/>
          <a:ln>
            <a:noFill/>
          </a:ln>
        </p:spPr>
      </p:pic>
      <p:pic>
        <p:nvPicPr>
          <p:cNvPr id="83" name="Google Shape;83;p13"/>
          <p:cNvPicPr preferRelativeResize="0"/>
          <p:nvPr/>
        </p:nvPicPr>
        <p:blipFill rotWithShape="1">
          <a:blip r:embed="rId4">
            <a:alphaModFix/>
          </a:blip>
          <a:srcRect l="37236" r="31842"/>
          <a:stretch/>
        </p:blipFill>
        <p:spPr>
          <a:xfrm>
            <a:off x="6059411" y="0"/>
            <a:ext cx="3154720" cy="6858000"/>
          </a:xfrm>
          <a:prstGeom prst="rect">
            <a:avLst/>
          </a:prstGeom>
          <a:noFill/>
          <a:ln>
            <a:noFill/>
          </a:ln>
        </p:spPr>
      </p:pic>
      <p:pic>
        <p:nvPicPr>
          <p:cNvPr id="84" name="Google Shape;84;p13"/>
          <p:cNvPicPr preferRelativeResize="0"/>
          <p:nvPr/>
        </p:nvPicPr>
        <p:blipFill rotWithShape="1">
          <a:blip r:embed="rId5">
            <a:alphaModFix/>
          </a:blip>
          <a:srcRect/>
          <a:stretch/>
        </p:blipFill>
        <p:spPr>
          <a:xfrm>
            <a:off x="680109" y="669273"/>
            <a:ext cx="2234427" cy="72202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p16"/>
          <p:cNvPicPr preferRelativeResize="0"/>
          <p:nvPr/>
        </p:nvPicPr>
        <p:blipFill>
          <a:blip r:embed="rId3">
            <a:extLst>
              <a:ext uri="{28A0092B-C50C-407E-A947-70E740481C1C}">
                <a14:useLocalDpi xmlns:a14="http://schemas.microsoft.com/office/drawing/2010/main" val="0"/>
              </a:ext>
            </a:extLst>
          </a:blip>
          <a:stretch>
            <a:fillRect/>
          </a:stretch>
        </p:blipFill>
        <p:spPr>
          <a:xfrm>
            <a:off x="6888088" y="0"/>
            <a:ext cx="5402427" cy="6866098"/>
          </a:xfrm>
          <a:prstGeom prst="rect">
            <a:avLst/>
          </a:prstGeom>
          <a:noFill/>
          <a:ln>
            <a:noFill/>
          </a:ln>
        </p:spPr>
      </p:pic>
      <p:pic>
        <p:nvPicPr>
          <p:cNvPr id="111" name="Google Shape;111;p16"/>
          <p:cNvPicPr preferRelativeResize="0"/>
          <p:nvPr/>
        </p:nvPicPr>
        <p:blipFill rotWithShape="1">
          <a:blip r:embed="rId4">
            <a:alphaModFix/>
          </a:blip>
          <a:srcRect l="37236" r="31842"/>
          <a:stretch/>
        </p:blipFill>
        <p:spPr>
          <a:xfrm>
            <a:off x="6693944" y="-8099"/>
            <a:ext cx="3135181" cy="6866099"/>
          </a:xfrm>
          <a:prstGeom prst="rect">
            <a:avLst/>
          </a:prstGeom>
          <a:noFill/>
          <a:ln>
            <a:noFill/>
          </a:ln>
        </p:spPr>
      </p:pic>
      <p:sp>
        <p:nvSpPr>
          <p:cNvPr id="9" name="Google Shape;91;p14"/>
          <p:cNvSpPr txBox="1"/>
          <p:nvPr/>
        </p:nvSpPr>
        <p:spPr>
          <a:xfrm>
            <a:off x="603362" y="404664"/>
            <a:ext cx="5276615" cy="665697"/>
          </a:xfrm>
          <a:prstGeom prst="rect">
            <a:avLst/>
          </a:prstGeom>
          <a:noFill/>
          <a:ln>
            <a:noFill/>
          </a:ln>
        </p:spPr>
        <p:txBody>
          <a:bodyPr spcFirstLastPara="1" wrap="square" lIns="91425" tIns="45700" rIns="91425" bIns="45700" anchor="ctr" anchorCtr="0">
            <a:noAutofit/>
          </a:bodyPr>
          <a:lstStyle/>
          <a:p>
            <a:pPr lvl="0">
              <a:lnSpc>
                <a:spcPct val="90000"/>
              </a:lnSpc>
              <a:buClr>
                <a:schemeClr val="dk1"/>
              </a:buClr>
              <a:buSzPts val="2700"/>
            </a:pPr>
            <a:r>
              <a:rPr lang="en-US" sz="3200" dirty="0">
                <a:latin typeface="Calibri" panose="020F0502020204030204" pitchFamily="34" charset="0"/>
                <a:cs typeface="Calibri" panose="020F0502020204030204" pitchFamily="34" charset="0"/>
              </a:rPr>
              <a:t>Technological challenges</a:t>
            </a:r>
            <a:endParaRPr lang="mt-MT" sz="3200" dirty="0">
              <a:latin typeface="Calibri" panose="020F0502020204030204" pitchFamily="34" charset="0"/>
              <a:cs typeface="Calibri" panose="020F0502020204030204" pitchFamily="34" charset="0"/>
            </a:endParaRPr>
          </a:p>
        </p:txBody>
      </p:sp>
      <p:sp>
        <p:nvSpPr>
          <p:cNvPr id="11" name="Google Shape;93;p14"/>
          <p:cNvSpPr txBox="1"/>
          <p:nvPr/>
        </p:nvSpPr>
        <p:spPr>
          <a:xfrm>
            <a:off x="618477" y="1484784"/>
            <a:ext cx="6629651" cy="4680520"/>
          </a:xfrm>
          <a:prstGeom prst="rect">
            <a:avLst/>
          </a:prstGeom>
          <a:noFill/>
          <a:ln>
            <a:noFill/>
          </a:ln>
        </p:spPr>
        <p:txBody>
          <a:bodyPr spcFirstLastPara="1" wrap="square" lIns="91425" tIns="45700" rIns="91425" bIns="45700" anchor="ctr" anchorCtr="0">
            <a:noAutofit/>
          </a:bodyPr>
          <a:lstStyle/>
          <a:p>
            <a:pPr lvl="0">
              <a:spcAft>
                <a:spcPts val="600"/>
              </a:spcAft>
              <a:buClr>
                <a:srgbClr val="CB203D"/>
              </a:buClr>
              <a:buSzPts val="2000"/>
            </a:pPr>
            <a:r>
              <a:rPr lang="en-GB" sz="1800" b="1" dirty="0">
                <a:solidFill>
                  <a:srgbClr val="595959"/>
                </a:solidFill>
                <a:latin typeface="Calibri"/>
                <a:ea typeface="Calibri"/>
                <a:cs typeface="Calibri"/>
                <a:sym typeface="Calibri"/>
              </a:rPr>
              <a:t>Archiving and long-term data storage</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Some materials - unavailable in digital format or </a:t>
            </a:r>
            <a:r>
              <a:rPr lang="en-GB" sz="1800" dirty="0" err="1">
                <a:solidFill>
                  <a:srgbClr val="595959"/>
                </a:solidFill>
                <a:latin typeface="Calibri"/>
                <a:ea typeface="Calibri"/>
                <a:cs typeface="Calibri"/>
                <a:sym typeface="Calibri"/>
              </a:rPr>
              <a:t>analog</a:t>
            </a:r>
            <a:r>
              <a:rPr lang="en-GB" sz="1800" dirty="0">
                <a:solidFill>
                  <a:srgbClr val="595959"/>
                </a:solidFill>
                <a:latin typeface="Calibri"/>
                <a:ea typeface="Calibri"/>
                <a:cs typeface="Calibri"/>
                <a:sym typeface="Calibri"/>
              </a:rPr>
              <a:t> format allowing for an easy digitization (biomaterials, artistic artefacts, etc.)</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File formats - necessary to choose such that would remain persistent and compatible over time (considering that hardware and software platforms, operating systems continually evolve)</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One size fits all?</a:t>
            </a:r>
          </a:p>
          <a:p>
            <a:pPr lvl="0">
              <a:spcAft>
                <a:spcPts val="600"/>
              </a:spcAft>
              <a:buClr>
                <a:srgbClr val="CB203D"/>
              </a:buClr>
              <a:buSzPts val="2000"/>
            </a:pPr>
            <a:endParaRPr lang="en-US" sz="1800" b="1" dirty="0">
              <a:solidFill>
                <a:srgbClr val="595959"/>
              </a:solidFill>
              <a:latin typeface="Calibri"/>
              <a:ea typeface="Calibri"/>
              <a:cs typeface="Calibri"/>
              <a:sym typeface="Calibri"/>
            </a:endParaRPr>
          </a:p>
          <a:p>
            <a:pPr lvl="0">
              <a:spcAft>
                <a:spcPts val="600"/>
              </a:spcAft>
              <a:buClr>
                <a:srgbClr val="CB203D"/>
              </a:buClr>
              <a:buSzPts val="2000"/>
            </a:pPr>
            <a:r>
              <a:rPr lang="en-GB" sz="1800" b="1" dirty="0">
                <a:solidFill>
                  <a:srgbClr val="595959"/>
                </a:solidFill>
                <a:latin typeface="Calibri"/>
                <a:ea typeface="Calibri"/>
                <a:cs typeface="Calibri"/>
                <a:sym typeface="Calibri"/>
              </a:rPr>
              <a:t>Data processing (selection, appraisal, etc.)</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The processing of qualitative data is very resource-intensive (money &amp; people)</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providing sufficient contextual information to enable data reuse</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what should be classified as essential data and what is insignificant, and who should determine this?</a:t>
            </a:r>
          </a:p>
          <a:p>
            <a:pPr lvl="0">
              <a:spcAft>
                <a:spcPts val="600"/>
              </a:spcAft>
              <a:buClr>
                <a:srgbClr val="CB203D"/>
              </a:buClr>
              <a:buSzPts val="2000"/>
            </a:pPr>
            <a:endParaRPr lang="en-US" sz="1800" b="1" dirty="0">
              <a:solidFill>
                <a:srgbClr val="595959"/>
              </a:solidFill>
              <a:latin typeface="Calibri"/>
              <a:ea typeface="Calibri"/>
              <a:cs typeface="Calibri"/>
              <a:sym typeface="Calibri"/>
            </a:endParaRPr>
          </a:p>
          <a:p>
            <a:pPr marL="285750" lvl="0" indent="-285750">
              <a:spcAft>
                <a:spcPts val="600"/>
              </a:spcAft>
              <a:buClr>
                <a:srgbClr val="CB203D"/>
              </a:buClr>
              <a:buSzPts val="2000"/>
              <a:buFont typeface="Arial" panose="020B0604020202020204" pitchFamily="34" charset="0"/>
              <a:buChar char="•"/>
            </a:pPr>
            <a:endParaRPr lang="en-US" sz="1800" dirty="0">
              <a:solidFill>
                <a:srgbClr val="595959"/>
              </a:solidFill>
              <a:latin typeface="Calibri"/>
              <a:ea typeface="Calibri"/>
              <a:cs typeface="Calibri"/>
              <a:sym typeface="Calibri"/>
            </a:endParaRPr>
          </a:p>
        </p:txBody>
      </p:sp>
    </p:spTree>
    <p:extLst>
      <p:ext uri="{BB962C8B-B14F-4D97-AF65-F5344CB8AC3E}">
        <p14:creationId xmlns:p14="http://schemas.microsoft.com/office/powerpoint/2010/main" val="1025974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p16"/>
          <p:cNvPicPr preferRelativeResize="0"/>
          <p:nvPr/>
        </p:nvPicPr>
        <p:blipFill>
          <a:blip r:embed="rId3">
            <a:extLst>
              <a:ext uri="{28A0092B-C50C-407E-A947-70E740481C1C}">
                <a14:useLocalDpi xmlns:a14="http://schemas.microsoft.com/office/drawing/2010/main" val="0"/>
              </a:ext>
            </a:extLst>
          </a:blip>
          <a:stretch>
            <a:fillRect/>
          </a:stretch>
        </p:blipFill>
        <p:spPr>
          <a:xfrm>
            <a:off x="6888088" y="0"/>
            <a:ext cx="5402427" cy="6866098"/>
          </a:xfrm>
          <a:prstGeom prst="rect">
            <a:avLst/>
          </a:prstGeom>
          <a:noFill/>
          <a:ln>
            <a:noFill/>
          </a:ln>
        </p:spPr>
      </p:pic>
      <p:pic>
        <p:nvPicPr>
          <p:cNvPr id="111" name="Google Shape;111;p16"/>
          <p:cNvPicPr preferRelativeResize="0"/>
          <p:nvPr/>
        </p:nvPicPr>
        <p:blipFill rotWithShape="1">
          <a:blip r:embed="rId4">
            <a:alphaModFix/>
          </a:blip>
          <a:srcRect l="37236" r="31842"/>
          <a:stretch/>
        </p:blipFill>
        <p:spPr>
          <a:xfrm>
            <a:off x="6693944" y="-8099"/>
            <a:ext cx="3135181" cy="6866099"/>
          </a:xfrm>
          <a:prstGeom prst="rect">
            <a:avLst/>
          </a:prstGeom>
          <a:noFill/>
          <a:ln>
            <a:noFill/>
          </a:ln>
        </p:spPr>
      </p:pic>
      <p:sp>
        <p:nvSpPr>
          <p:cNvPr id="9" name="Google Shape;91;p14"/>
          <p:cNvSpPr txBox="1"/>
          <p:nvPr/>
        </p:nvSpPr>
        <p:spPr>
          <a:xfrm>
            <a:off x="603362" y="404664"/>
            <a:ext cx="5276615" cy="665697"/>
          </a:xfrm>
          <a:prstGeom prst="rect">
            <a:avLst/>
          </a:prstGeom>
          <a:noFill/>
          <a:ln>
            <a:noFill/>
          </a:ln>
        </p:spPr>
        <p:txBody>
          <a:bodyPr spcFirstLastPara="1" wrap="square" lIns="91425" tIns="45700" rIns="91425" bIns="45700" anchor="ctr" anchorCtr="0">
            <a:noAutofit/>
          </a:bodyPr>
          <a:lstStyle/>
          <a:p>
            <a:pPr lvl="0">
              <a:lnSpc>
                <a:spcPct val="90000"/>
              </a:lnSpc>
              <a:buClr>
                <a:schemeClr val="dk1"/>
              </a:buClr>
              <a:buSzPts val="2700"/>
            </a:pPr>
            <a:r>
              <a:rPr lang="en-US" sz="3200" dirty="0">
                <a:latin typeface="Calibri" panose="020F0502020204030204" pitchFamily="34" charset="0"/>
                <a:cs typeface="Calibri" panose="020F0502020204030204" pitchFamily="34" charset="0"/>
              </a:rPr>
              <a:t>Methodological challenges</a:t>
            </a:r>
            <a:endParaRPr lang="mt-MT" sz="3200" dirty="0">
              <a:latin typeface="Calibri" panose="020F0502020204030204" pitchFamily="34" charset="0"/>
              <a:cs typeface="Calibri" panose="020F0502020204030204" pitchFamily="34" charset="0"/>
            </a:endParaRPr>
          </a:p>
        </p:txBody>
      </p:sp>
      <p:sp>
        <p:nvSpPr>
          <p:cNvPr id="11" name="Google Shape;93;p14"/>
          <p:cNvSpPr txBox="1"/>
          <p:nvPr/>
        </p:nvSpPr>
        <p:spPr>
          <a:xfrm>
            <a:off x="618477" y="1484784"/>
            <a:ext cx="6629651" cy="4968552"/>
          </a:xfrm>
          <a:prstGeom prst="rect">
            <a:avLst/>
          </a:prstGeom>
          <a:noFill/>
          <a:ln>
            <a:noFill/>
          </a:ln>
        </p:spPr>
        <p:txBody>
          <a:bodyPr spcFirstLastPara="1" wrap="square" lIns="91425" tIns="45700" rIns="91425" bIns="45700" anchor="ctr" anchorCtr="0">
            <a:noAutofit/>
          </a:bodyPr>
          <a:lstStyle/>
          <a:p>
            <a:pPr lvl="0">
              <a:spcAft>
                <a:spcPts val="600"/>
              </a:spcAft>
              <a:buClr>
                <a:srgbClr val="CB203D"/>
              </a:buClr>
              <a:buSzPts val="2000"/>
            </a:pPr>
            <a:r>
              <a:rPr lang="en-GB" sz="1800" b="1" dirty="0">
                <a:solidFill>
                  <a:srgbClr val="595959"/>
                </a:solidFill>
                <a:latin typeface="Calibri"/>
                <a:ea typeface="Calibri"/>
                <a:cs typeface="Calibri"/>
                <a:sym typeface="Calibri"/>
              </a:rPr>
              <a:t>Heterogeneity of data (aka qualitative vs quantitative)</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the problem of data fit - can data collected for one purpose be used for another, particularly when context within qualitative research is crucial to understanding the data</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the problem of not being there - can researchers not involved in data collection, and lacking full understanding of the context, interpret the data</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the problem of ‘verification' – can, or should, qualitative research be verified in the same way as quantitative research; are the methods of establishing the trustworthiness of qualitative research applicable to data reuse</a:t>
            </a:r>
          </a:p>
          <a:p>
            <a:pPr lvl="0">
              <a:spcAft>
                <a:spcPts val="600"/>
              </a:spcAft>
              <a:buClr>
                <a:srgbClr val="CB203D"/>
              </a:buClr>
              <a:buSzPts val="2000"/>
            </a:pPr>
            <a:endParaRPr lang="en-US" sz="1800" dirty="0">
              <a:solidFill>
                <a:srgbClr val="595959"/>
              </a:solidFill>
              <a:latin typeface="Calibri"/>
              <a:ea typeface="Calibri"/>
              <a:cs typeface="Calibri"/>
              <a:sym typeface="Calibri"/>
            </a:endParaRPr>
          </a:p>
          <a:p>
            <a:pPr lvl="0">
              <a:spcAft>
                <a:spcPts val="600"/>
              </a:spcAft>
              <a:buClr>
                <a:srgbClr val="CB203D"/>
              </a:buClr>
              <a:buSzPts val="2000"/>
            </a:pPr>
            <a:r>
              <a:rPr lang="en-GB" sz="1800" b="1" dirty="0">
                <a:solidFill>
                  <a:srgbClr val="595959"/>
                </a:solidFill>
                <a:latin typeface="Calibri"/>
                <a:ea typeface="Calibri"/>
                <a:cs typeface="Calibri"/>
                <a:sym typeface="Calibri"/>
              </a:rPr>
              <a:t>Uniqueness of data</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diversity of subdisciplines in various fields (each has their own terminologies, specialized measurements, and experimental designs, etc.)</a:t>
            </a:r>
          </a:p>
          <a:p>
            <a:pPr lvl="0">
              <a:spcAft>
                <a:spcPts val="600"/>
              </a:spcAft>
              <a:buClr>
                <a:srgbClr val="CB203D"/>
              </a:buClr>
              <a:buSzPts val="2000"/>
            </a:pPr>
            <a:endParaRPr lang="en-GB" sz="1800" dirty="0">
              <a:solidFill>
                <a:srgbClr val="595959"/>
              </a:solidFill>
              <a:latin typeface="Calibri"/>
              <a:ea typeface="Calibri"/>
              <a:cs typeface="Calibri"/>
              <a:sym typeface="Calibri"/>
            </a:endParaRPr>
          </a:p>
          <a:p>
            <a:pPr lvl="0">
              <a:spcAft>
                <a:spcPts val="600"/>
              </a:spcAft>
              <a:buClr>
                <a:srgbClr val="CB203D"/>
              </a:buClr>
              <a:buSzPts val="2000"/>
            </a:pPr>
            <a:endParaRPr lang="en-US" sz="1800" b="1" dirty="0">
              <a:solidFill>
                <a:srgbClr val="595959"/>
              </a:solidFill>
              <a:latin typeface="Calibri"/>
              <a:ea typeface="Calibri"/>
              <a:cs typeface="Calibri"/>
              <a:sym typeface="Calibri"/>
            </a:endParaRPr>
          </a:p>
          <a:p>
            <a:pPr marL="285750" lvl="0" indent="-285750">
              <a:spcAft>
                <a:spcPts val="600"/>
              </a:spcAft>
              <a:buClr>
                <a:srgbClr val="CB203D"/>
              </a:buClr>
              <a:buSzPts val="2000"/>
              <a:buFont typeface="Arial" panose="020B0604020202020204" pitchFamily="34" charset="0"/>
              <a:buChar char="•"/>
            </a:pPr>
            <a:endParaRPr lang="en-US" sz="1800" dirty="0">
              <a:solidFill>
                <a:srgbClr val="595959"/>
              </a:solidFill>
              <a:latin typeface="Calibri"/>
              <a:ea typeface="Calibri"/>
              <a:cs typeface="Calibri"/>
              <a:sym typeface="Calibri"/>
            </a:endParaRPr>
          </a:p>
        </p:txBody>
      </p:sp>
    </p:spTree>
    <p:extLst>
      <p:ext uri="{BB962C8B-B14F-4D97-AF65-F5344CB8AC3E}">
        <p14:creationId xmlns:p14="http://schemas.microsoft.com/office/powerpoint/2010/main" val="1988363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p16"/>
          <p:cNvPicPr preferRelativeResize="0"/>
          <p:nvPr/>
        </p:nvPicPr>
        <p:blipFill>
          <a:blip r:embed="rId3">
            <a:extLst>
              <a:ext uri="{28A0092B-C50C-407E-A947-70E740481C1C}">
                <a14:useLocalDpi xmlns:a14="http://schemas.microsoft.com/office/drawing/2010/main" val="0"/>
              </a:ext>
            </a:extLst>
          </a:blip>
          <a:stretch>
            <a:fillRect/>
          </a:stretch>
        </p:blipFill>
        <p:spPr>
          <a:xfrm>
            <a:off x="6888088" y="0"/>
            <a:ext cx="5402427" cy="6866098"/>
          </a:xfrm>
          <a:prstGeom prst="rect">
            <a:avLst/>
          </a:prstGeom>
          <a:noFill/>
          <a:ln>
            <a:noFill/>
          </a:ln>
        </p:spPr>
      </p:pic>
      <p:pic>
        <p:nvPicPr>
          <p:cNvPr id="111" name="Google Shape;111;p16"/>
          <p:cNvPicPr preferRelativeResize="0"/>
          <p:nvPr/>
        </p:nvPicPr>
        <p:blipFill rotWithShape="1">
          <a:blip r:embed="rId4">
            <a:alphaModFix/>
          </a:blip>
          <a:srcRect l="37236" r="31842"/>
          <a:stretch/>
        </p:blipFill>
        <p:spPr>
          <a:xfrm>
            <a:off x="6693944" y="-8099"/>
            <a:ext cx="3135181" cy="6866099"/>
          </a:xfrm>
          <a:prstGeom prst="rect">
            <a:avLst/>
          </a:prstGeom>
          <a:noFill/>
          <a:ln>
            <a:noFill/>
          </a:ln>
        </p:spPr>
      </p:pic>
      <p:sp>
        <p:nvSpPr>
          <p:cNvPr id="9" name="Google Shape;91;p14"/>
          <p:cNvSpPr txBox="1"/>
          <p:nvPr/>
        </p:nvSpPr>
        <p:spPr>
          <a:xfrm>
            <a:off x="603362" y="404664"/>
            <a:ext cx="5276615" cy="665697"/>
          </a:xfrm>
          <a:prstGeom prst="rect">
            <a:avLst/>
          </a:prstGeom>
          <a:noFill/>
          <a:ln>
            <a:noFill/>
          </a:ln>
        </p:spPr>
        <p:txBody>
          <a:bodyPr spcFirstLastPara="1" wrap="square" lIns="91425" tIns="45700" rIns="91425" bIns="45700" anchor="ctr" anchorCtr="0">
            <a:noAutofit/>
          </a:bodyPr>
          <a:lstStyle/>
          <a:p>
            <a:pPr lvl="0">
              <a:lnSpc>
                <a:spcPct val="90000"/>
              </a:lnSpc>
              <a:buClr>
                <a:schemeClr val="dk1"/>
              </a:buClr>
              <a:buSzPts val="2700"/>
            </a:pPr>
            <a:r>
              <a:rPr lang="en-US" sz="3200" dirty="0">
                <a:latin typeface="Calibri" panose="020F0502020204030204" pitchFamily="34" charset="0"/>
                <a:cs typeface="Calibri" panose="020F0502020204030204" pitchFamily="34" charset="0"/>
              </a:rPr>
              <a:t>Ethical challenges</a:t>
            </a:r>
            <a:endParaRPr lang="mt-MT" sz="3200" dirty="0">
              <a:latin typeface="Calibri" panose="020F0502020204030204" pitchFamily="34" charset="0"/>
              <a:cs typeface="Calibri" panose="020F0502020204030204" pitchFamily="34" charset="0"/>
            </a:endParaRPr>
          </a:p>
        </p:txBody>
      </p:sp>
      <p:sp>
        <p:nvSpPr>
          <p:cNvPr id="11" name="Google Shape;93;p14"/>
          <p:cNvSpPr txBox="1"/>
          <p:nvPr/>
        </p:nvSpPr>
        <p:spPr>
          <a:xfrm>
            <a:off x="618477" y="1484784"/>
            <a:ext cx="6629651" cy="4968552"/>
          </a:xfrm>
          <a:prstGeom prst="rect">
            <a:avLst/>
          </a:prstGeom>
          <a:noFill/>
          <a:ln>
            <a:noFill/>
          </a:ln>
        </p:spPr>
        <p:txBody>
          <a:bodyPr spcFirstLastPara="1" wrap="square" lIns="91425" tIns="45700" rIns="91425" bIns="45700" anchor="ctr" anchorCtr="0">
            <a:noAutofit/>
          </a:bodyPr>
          <a:lstStyle/>
          <a:p>
            <a:pPr lvl="0">
              <a:spcAft>
                <a:spcPts val="600"/>
              </a:spcAft>
              <a:buClr>
                <a:srgbClr val="CB203D"/>
              </a:buClr>
              <a:buSzPts val="2000"/>
            </a:pPr>
            <a:r>
              <a:rPr lang="en-GB" sz="1800" b="1" dirty="0">
                <a:solidFill>
                  <a:srgbClr val="595959"/>
                </a:solidFill>
                <a:latin typeface="Calibri"/>
                <a:ea typeface="Calibri"/>
                <a:cs typeface="Calibri"/>
                <a:sym typeface="Calibri"/>
              </a:rPr>
              <a:t>Ethics vs benefits of data sharing</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Balance between the rights of the participant in the open data domain and the wider societal need for making research data open to both researchers and the public</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technological developments open up new ways to </a:t>
            </a:r>
            <a:r>
              <a:rPr lang="en-GB" sz="1800" dirty="0" err="1">
                <a:solidFill>
                  <a:srgbClr val="595959"/>
                </a:solidFill>
                <a:latin typeface="Calibri"/>
                <a:ea typeface="Calibri"/>
                <a:cs typeface="Calibri"/>
                <a:sym typeface="Calibri"/>
              </a:rPr>
              <a:t>analyze</a:t>
            </a:r>
            <a:r>
              <a:rPr lang="en-GB" sz="1800" dirty="0">
                <a:solidFill>
                  <a:srgbClr val="595959"/>
                </a:solidFill>
                <a:latin typeface="Calibri"/>
                <a:ea typeface="Calibri"/>
                <a:cs typeface="Calibri"/>
                <a:sym typeface="Calibri"/>
              </a:rPr>
              <a:t> and manipulate the data</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Blanket </a:t>
            </a:r>
            <a:r>
              <a:rPr lang="en-GB" sz="1800" dirty="0" err="1">
                <a:solidFill>
                  <a:srgbClr val="595959"/>
                </a:solidFill>
                <a:latin typeface="Calibri"/>
                <a:ea typeface="Calibri"/>
                <a:cs typeface="Calibri"/>
                <a:sym typeface="Calibri"/>
              </a:rPr>
              <a:t>consent+anonymization</a:t>
            </a:r>
            <a:r>
              <a:rPr lang="en-GB" sz="1800" dirty="0">
                <a:solidFill>
                  <a:srgbClr val="595959"/>
                </a:solidFill>
                <a:latin typeface="Calibri"/>
                <a:ea typeface="Calibri"/>
                <a:cs typeface="Calibri"/>
                <a:sym typeface="Calibri"/>
              </a:rPr>
              <a:t> - good in theory, problematic in practice</a:t>
            </a:r>
          </a:p>
          <a:p>
            <a:pPr lvl="0">
              <a:spcAft>
                <a:spcPts val="600"/>
              </a:spcAft>
              <a:buClr>
                <a:srgbClr val="CB203D"/>
              </a:buClr>
              <a:buSzPts val="2000"/>
            </a:pPr>
            <a:endParaRPr lang="en-US" sz="1800" dirty="0">
              <a:solidFill>
                <a:srgbClr val="595959"/>
              </a:solidFill>
              <a:latin typeface="Calibri"/>
              <a:ea typeface="Calibri"/>
              <a:cs typeface="Calibri"/>
              <a:sym typeface="Calibri"/>
            </a:endParaRPr>
          </a:p>
          <a:p>
            <a:pPr lvl="0">
              <a:spcAft>
                <a:spcPts val="600"/>
              </a:spcAft>
              <a:buClr>
                <a:srgbClr val="CB203D"/>
              </a:buClr>
              <a:buSzPts val="2000"/>
            </a:pPr>
            <a:r>
              <a:rPr lang="en-GB" sz="1800" b="1" dirty="0">
                <a:solidFill>
                  <a:srgbClr val="595959"/>
                </a:solidFill>
                <a:latin typeface="Calibri"/>
                <a:ea typeface="Calibri"/>
                <a:cs typeface="Calibri"/>
                <a:sym typeface="Calibri"/>
              </a:rPr>
              <a:t>Law vs benefits of data sharing</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Transparency</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Commercial interests</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National security</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GDPR</a:t>
            </a:r>
          </a:p>
          <a:p>
            <a:pPr lvl="0">
              <a:spcAft>
                <a:spcPts val="600"/>
              </a:spcAft>
              <a:buClr>
                <a:srgbClr val="CB203D"/>
              </a:buClr>
              <a:buSzPts val="2000"/>
            </a:pPr>
            <a:endParaRPr lang="en-GB" sz="1800" dirty="0">
              <a:solidFill>
                <a:srgbClr val="595959"/>
              </a:solidFill>
              <a:latin typeface="Calibri"/>
              <a:ea typeface="Calibri"/>
              <a:cs typeface="Calibri"/>
              <a:sym typeface="Calibri"/>
            </a:endParaRPr>
          </a:p>
          <a:p>
            <a:pPr lvl="0">
              <a:spcAft>
                <a:spcPts val="600"/>
              </a:spcAft>
              <a:buClr>
                <a:srgbClr val="CB203D"/>
              </a:buClr>
              <a:buSzPts val="2000"/>
            </a:pPr>
            <a:endParaRPr lang="en-US" sz="1800" b="1" dirty="0">
              <a:solidFill>
                <a:srgbClr val="595959"/>
              </a:solidFill>
              <a:latin typeface="Calibri"/>
              <a:ea typeface="Calibri"/>
              <a:cs typeface="Calibri"/>
              <a:sym typeface="Calibri"/>
            </a:endParaRPr>
          </a:p>
          <a:p>
            <a:pPr marL="285750" lvl="0" indent="-285750">
              <a:spcAft>
                <a:spcPts val="600"/>
              </a:spcAft>
              <a:buClr>
                <a:srgbClr val="CB203D"/>
              </a:buClr>
              <a:buSzPts val="2000"/>
              <a:buFont typeface="Arial" panose="020B0604020202020204" pitchFamily="34" charset="0"/>
              <a:buChar char="•"/>
            </a:pPr>
            <a:endParaRPr lang="en-US" sz="1800" dirty="0">
              <a:solidFill>
                <a:srgbClr val="595959"/>
              </a:solidFill>
              <a:latin typeface="Calibri"/>
              <a:ea typeface="Calibri"/>
              <a:cs typeface="Calibri"/>
              <a:sym typeface="Calibri"/>
            </a:endParaRPr>
          </a:p>
        </p:txBody>
      </p:sp>
    </p:spTree>
    <p:extLst>
      <p:ext uri="{BB962C8B-B14F-4D97-AF65-F5344CB8AC3E}">
        <p14:creationId xmlns:p14="http://schemas.microsoft.com/office/powerpoint/2010/main" val="545364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p16"/>
          <p:cNvPicPr preferRelativeResize="0"/>
          <p:nvPr/>
        </p:nvPicPr>
        <p:blipFill>
          <a:blip r:embed="rId3">
            <a:extLst>
              <a:ext uri="{28A0092B-C50C-407E-A947-70E740481C1C}">
                <a14:useLocalDpi xmlns:a14="http://schemas.microsoft.com/office/drawing/2010/main" val="0"/>
              </a:ext>
            </a:extLst>
          </a:blip>
          <a:stretch>
            <a:fillRect/>
          </a:stretch>
        </p:blipFill>
        <p:spPr>
          <a:xfrm>
            <a:off x="6888088" y="0"/>
            <a:ext cx="5402427" cy="6866098"/>
          </a:xfrm>
          <a:prstGeom prst="rect">
            <a:avLst/>
          </a:prstGeom>
          <a:noFill/>
          <a:ln>
            <a:noFill/>
          </a:ln>
        </p:spPr>
      </p:pic>
      <p:pic>
        <p:nvPicPr>
          <p:cNvPr id="111" name="Google Shape;111;p16"/>
          <p:cNvPicPr preferRelativeResize="0"/>
          <p:nvPr/>
        </p:nvPicPr>
        <p:blipFill rotWithShape="1">
          <a:blip r:embed="rId4">
            <a:alphaModFix/>
          </a:blip>
          <a:srcRect l="37236" r="31842"/>
          <a:stretch/>
        </p:blipFill>
        <p:spPr>
          <a:xfrm>
            <a:off x="6693944" y="-8099"/>
            <a:ext cx="3135181" cy="6866099"/>
          </a:xfrm>
          <a:prstGeom prst="rect">
            <a:avLst/>
          </a:prstGeom>
          <a:noFill/>
          <a:ln>
            <a:noFill/>
          </a:ln>
        </p:spPr>
      </p:pic>
      <p:sp>
        <p:nvSpPr>
          <p:cNvPr id="9" name="Google Shape;91;p14"/>
          <p:cNvSpPr txBox="1"/>
          <p:nvPr/>
        </p:nvSpPr>
        <p:spPr>
          <a:xfrm>
            <a:off x="603362" y="404664"/>
            <a:ext cx="5276615" cy="665697"/>
          </a:xfrm>
          <a:prstGeom prst="rect">
            <a:avLst/>
          </a:prstGeom>
          <a:noFill/>
          <a:ln>
            <a:noFill/>
          </a:ln>
        </p:spPr>
        <p:txBody>
          <a:bodyPr spcFirstLastPara="1" wrap="square" lIns="91425" tIns="45700" rIns="91425" bIns="45700" anchor="ctr" anchorCtr="0">
            <a:noAutofit/>
          </a:bodyPr>
          <a:lstStyle/>
          <a:p>
            <a:pPr lvl="0">
              <a:lnSpc>
                <a:spcPct val="90000"/>
              </a:lnSpc>
              <a:buClr>
                <a:schemeClr val="dk1"/>
              </a:buClr>
              <a:buSzPts val="2700"/>
            </a:pPr>
            <a:r>
              <a:rPr lang="en-US" sz="3200" dirty="0">
                <a:latin typeface="Calibri" panose="020F0502020204030204" pitchFamily="34" charset="0"/>
                <a:cs typeface="Calibri" panose="020F0502020204030204" pitchFamily="34" charset="0"/>
              </a:rPr>
              <a:t>Personal challenges</a:t>
            </a:r>
            <a:endParaRPr lang="mt-MT" sz="3200" dirty="0">
              <a:latin typeface="Calibri" panose="020F0502020204030204" pitchFamily="34" charset="0"/>
              <a:cs typeface="Calibri" panose="020F0502020204030204" pitchFamily="34" charset="0"/>
            </a:endParaRPr>
          </a:p>
        </p:txBody>
      </p:sp>
      <p:sp>
        <p:nvSpPr>
          <p:cNvPr id="11" name="Google Shape;93;p14"/>
          <p:cNvSpPr txBox="1"/>
          <p:nvPr/>
        </p:nvSpPr>
        <p:spPr>
          <a:xfrm>
            <a:off x="618477" y="1484784"/>
            <a:ext cx="6629651" cy="4968552"/>
          </a:xfrm>
          <a:prstGeom prst="rect">
            <a:avLst/>
          </a:prstGeom>
          <a:noFill/>
          <a:ln>
            <a:noFill/>
          </a:ln>
        </p:spPr>
        <p:txBody>
          <a:bodyPr spcFirstLastPara="1" wrap="square" lIns="91425" tIns="45700" rIns="91425" bIns="45700" anchor="ctr" anchorCtr="0">
            <a:noAutofit/>
          </a:bodyPr>
          <a:lstStyle/>
          <a:p>
            <a:pPr lvl="0">
              <a:spcAft>
                <a:spcPts val="600"/>
              </a:spcAft>
              <a:buClr>
                <a:srgbClr val="CB203D"/>
              </a:buClr>
              <a:buSzPts val="2000"/>
            </a:pPr>
            <a:r>
              <a:rPr lang="en-GB" sz="1800" b="1" dirty="0">
                <a:solidFill>
                  <a:srgbClr val="595959"/>
                </a:solidFill>
                <a:latin typeface="Calibri"/>
                <a:ea typeface="Calibri"/>
                <a:cs typeface="Calibri"/>
                <a:sym typeface="Calibri"/>
              </a:rPr>
              <a:t>Researchers’ attitudes and misconceptions</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many researchers are strongly opposed to their research data being completely open</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others think that they have made data open by presenting the results in publications</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researchers tend to see research documents as their private property, rather than belonging to the university or the public</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many researchers do not want the research data to be open and accessible to anyone, in order to protect the individuals in the studies who have been promised strict anonymity</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researchers feel that providing open access to their data risks their competitiveness with other research groups</a:t>
            </a:r>
          </a:p>
          <a:p>
            <a:pPr lvl="0">
              <a:spcAft>
                <a:spcPts val="600"/>
              </a:spcAft>
              <a:buClr>
                <a:srgbClr val="CB203D"/>
              </a:buClr>
              <a:buSzPts val="2000"/>
            </a:pPr>
            <a:endParaRPr lang="en-US" sz="1800" dirty="0">
              <a:solidFill>
                <a:srgbClr val="595959"/>
              </a:solidFill>
              <a:latin typeface="Calibri"/>
              <a:ea typeface="Calibri"/>
              <a:cs typeface="Calibri"/>
              <a:sym typeface="Calibri"/>
            </a:endParaRPr>
          </a:p>
          <a:p>
            <a:pPr lvl="0">
              <a:spcAft>
                <a:spcPts val="600"/>
              </a:spcAft>
              <a:buClr>
                <a:srgbClr val="CB203D"/>
              </a:buClr>
              <a:buSzPts val="2000"/>
            </a:pPr>
            <a:r>
              <a:rPr lang="en-GB" sz="1800" b="1" dirty="0">
                <a:solidFill>
                  <a:srgbClr val="595959"/>
                </a:solidFill>
                <a:latin typeface="Calibri"/>
                <a:ea typeface="Calibri"/>
                <a:cs typeface="Calibri"/>
                <a:sym typeface="Calibri"/>
              </a:rPr>
              <a:t>Inadequate rewards/recognition for sharing data</a:t>
            </a:r>
          </a:p>
          <a:p>
            <a:pPr lvl="0">
              <a:spcAft>
                <a:spcPts val="600"/>
              </a:spcAft>
              <a:buClr>
                <a:srgbClr val="CB203D"/>
              </a:buClr>
              <a:buSzPts val="2000"/>
            </a:pPr>
            <a:endParaRPr lang="en-US" sz="1800" b="1" dirty="0">
              <a:solidFill>
                <a:srgbClr val="595959"/>
              </a:solidFill>
              <a:latin typeface="Calibri"/>
              <a:ea typeface="Calibri"/>
              <a:cs typeface="Calibri"/>
              <a:sym typeface="Calibri"/>
            </a:endParaRPr>
          </a:p>
          <a:p>
            <a:pPr marL="285750" lvl="0" indent="-285750">
              <a:spcAft>
                <a:spcPts val="600"/>
              </a:spcAft>
              <a:buClr>
                <a:srgbClr val="CB203D"/>
              </a:buClr>
              <a:buSzPts val="2000"/>
              <a:buFont typeface="Arial" panose="020B0604020202020204" pitchFamily="34" charset="0"/>
              <a:buChar char="•"/>
            </a:pPr>
            <a:endParaRPr lang="en-US" sz="1800" dirty="0">
              <a:solidFill>
                <a:srgbClr val="595959"/>
              </a:solidFill>
              <a:latin typeface="Calibri"/>
              <a:ea typeface="Calibri"/>
              <a:cs typeface="Calibri"/>
              <a:sym typeface="Calibri"/>
            </a:endParaRPr>
          </a:p>
        </p:txBody>
      </p:sp>
    </p:spTree>
    <p:extLst>
      <p:ext uri="{BB962C8B-B14F-4D97-AF65-F5344CB8AC3E}">
        <p14:creationId xmlns:p14="http://schemas.microsoft.com/office/powerpoint/2010/main" val="230733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p16"/>
          <p:cNvPicPr preferRelativeResize="0"/>
          <p:nvPr/>
        </p:nvPicPr>
        <p:blipFill>
          <a:blip r:embed="rId3">
            <a:extLst>
              <a:ext uri="{28A0092B-C50C-407E-A947-70E740481C1C}">
                <a14:useLocalDpi xmlns:a14="http://schemas.microsoft.com/office/drawing/2010/main" val="0"/>
              </a:ext>
            </a:extLst>
          </a:blip>
          <a:stretch>
            <a:fillRect/>
          </a:stretch>
        </p:blipFill>
        <p:spPr>
          <a:xfrm>
            <a:off x="6888088" y="0"/>
            <a:ext cx="5402427" cy="6866098"/>
          </a:xfrm>
          <a:prstGeom prst="rect">
            <a:avLst/>
          </a:prstGeom>
          <a:noFill/>
          <a:ln>
            <a:noFill/>
          </a:ln>
        </p:spPr>
      </p:pic>
      <p:pic>
        <p:nvPicPr>
          <p:cNvPr id="111" name="Google Shape;111;p16"/>
          <p:cNvPicPr preferRelativeResize="0"/>
          <p:nvPr/>
        </p:nvPicPr>
        <p:blipFill rotWithShape="1">
          <a:blip r:embed="rId4">
            <a:alphaModFix/>
          </a:blip>
          <a:srcRect l="37236" r="31842"/>
          <a:stretch/>
        </p:blipFill>
        <p:spPr>
          <a:xfrm>
            <a:off x="6693944" y="-8099"/>
            <a:ext cx="3135181" cy="6866099"/>
          </a:xfrm>
          <a:prstGeom prst="rect">
            <a:avLst/>
          </a:prstGeom>
          <a:noFill/>
          <a:ln>
            <a:noFill/>
          </a:ln>
        </p:spPr>
      </p:pic>
      <p:sp>
        <p:nvSpPr>
          <p:cNvPr id="9" name="Google Shape;91;p14"/>
          <p:cNvSpPr txBox="1"/>
          <p:nvPr/>
        </p:nvSpPr>
        <p:spPr>
          <a:xfrm>
            <a:off x="603362" y="404664"/>
            <a:ext cx="7076814" cy="665697"/>
          </a:xfrm>
          <a:prstGeom prst="rect">
            <a:avLst/>
          </a:prstGeom>
          <a:noFill/>
          <a:ln>
            <a:noFill/>
          </a:ln>
        </p:spPr>
        <p:txBody>
          <a:bodyPr spcFirstLastPara="1" wrap="square" lIns="91425" tIns="45700" rIns="91425" bIns="45700" anchor="ctr" anchorCtr="0">
            <a:noAutofit/>
          </a:bodyPr>
          <a:lstStyle/>
          <a:p>
            <a:pPr lvl="0">
              <a:lnSpc>
                <a:spcPct val="90000"/>
              </a:lnSpc>
              <a:buClr>
                <a:schemeClr val="dk1"/>
              </a:buClr>
              <a:buSzPts val="2700"/>
            </a:pPr>
            <a:r>
              <a:rPr lang="en-US" sz="3200" dirty="0">
                <a:latin typeface="Calibri" panose="020F0502020204030204" pitchFamily="34" charset="0"/>
                <a:cs typeface="Calibri" panose="020F0502020204030204" pitchFamily="34" charset="0"/>
              </a:rPr>
              <a:t>Way forward – What is being done? (1)</a:t>
            </a:r>
            <a:endParaRPr lang="mt-MT" sz="3200" dirty="0">
              <a:latin typeface="Calibri" panose="020F0502020204030204" pitchFamily="34" charset="0"/>
              <a:cs typeface="Calibri" panose="020F0502020204030204" pitchFamily="34" charset="0"/>
            </a:endParaRPr>
          </a:p>
        </p:txBody>
      </p:sp>
      <p:sp>
        <p:nvSpPr>
          <p:cNvPr id="11" name="Google Shape;93;p14"/>
          <p:cNvSpPr txBox="1"/>
          <p:nvPr/>
        </p:nvSpPr>
        <p:spPr>
          <a:xfrm>
            <a:off x="618477" y="1484784"/>
            <a:ext cx="6485635" cy="4968552"/>
          </a:xfrm>
          <a:prstGeom prst="rect">
            <a:avLst/>
          </a:prstGeom>
          <a:noFill/>
          <a:ln>
            <a:noFill/>
          </a:ln>
        </p:spPr>
        <p:txBody>
          <a:bodyPr spcFirstLastPara="1" wrap="square" lIns="91425" tIns="45700" rIns="91425" bIns="45700" anchor="ctr" anchorCtr="0">
            <a:noAutofit/>
          </a:bodyPr>
          <a:lstStyle/>
          <a:p>
            <a:pPr lvl="0">
              <a:spcAft>
                <a:spcPts val="600"/>
              </a:spcAft>
              <a:buClr>
                <a:srgbClr val="CB203D"/>
              </a:buClr>
              <a:buSzPts val="2000"/>
            </a:pPr>
            <a:r>
              <a:rPr lang="en-GB" sz="1800" b="1" dirty="0">
                <a:solidFill>
                  <a:srgbClr val="595959"/>
                </a:solidFill>
                <a:latin typeface="Calibri"/>
                <a:ea typeface="Calibri"/>
                <a:cs typeface="Calibri"/>
                <a:sym typeface="Calibri"/>
              </a:rPr>
              <a:t>FAIR principles</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findability, accessibility, interoperability, and reusability</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emphasize machine-actionability (i.e., the capacity of computational systems to find, access, interoperate, and reuse data with none or minimal human intervention)</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Developed in 2014, defined in a March 2016</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2017 - Germany, Netherlands and France established the GO FAIR International Support and Coordination Office, an international office to support the FAIR initiative</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2019 - Global Indigenous Data Alliance (GIDA): CARE Principles for Indigenous Data Governance as a complementary guide</a:t>
            </a:r>
          </a:p>
          <a:p>
            <a:pPr lvl="0">
              <a:spcAft>
                <a:spcPts val="600"/>
              </a:spcAft>
              <a:buClr>
                <a:srgbClr val="CB203D"/>
              </a:buClr>
              <a:buSzPts val="2000"/>
            </a:pPr>
            <a:endParaRPr lang="en-US" sz="1800" b="1" dirty="0">
              <a:solidFill>
                <a:srgbClr val="595959"/>
              </a:solidFill>
              <a:latin typeface="Calibri"/>
              <a:ea typeface="Calibri"/>
              <a:cs typeface="Calibri"/>
              <a:sym typeface="Calibri"/>
            </a:endParaRPr>
          </a:p>
          <a:p>
            <a:pPr marL="285750" lvl="0" indent="-285750">
              <a:spcAft>
                <a:spcPts val="600"/>
              </a:spcAft>
              <a:buClr>
                <a:srgbClr val="CB203D"/>
              </a:buClr>
              <a:buSzPts val="2000"/>
              <a:buFont typeface="Arial" panose="020B0604020202020204" pitchFamily="34" charset="0"/>
              <a:buChar char="•"/>
            </a:pPr>
            <a:endParaRPr lang="en-US" sz="1800" dirty="0">
              <a:solidFill>
                <a:srgbClr val="595959"/>
              </a:solidFill>
              <a:latin typeface="Calibri"/>
              <a:ea typeface="Calibri"/>
              <a:cs typeface="Calibri"/>
              <a:sym typeface="Calibri"/>
            </a:endParaRPr>
          </a:p>
        </p:txBody>
      </p:sp>
    </p:spTree>
    <p:extLst>
      <p:ext uri="{BB962C8B-B14F-4D97-AF65-F5344CB8AC3E}">
        <p14:creationId xmlns:p14="http://schemas.microsoft.com/office/powerpoint/2010/main" val="604172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p16"/>
          <p:cNvPicPr preferRelativeResize="0"/>
          <p:nvPr/>
        </p:nvPicPr>
        <p:blipFill>
          <a:blip r:embed="rId3">
            <a:extLst>
              <a:ext uri="{28A0092B-C50C-407E-A947-70E740481C1C}">
                <a14:useLocalDpi xmlns:a14="http://schemas.microsoft.com/office/drawing/2010/main" val="0"/>
              </a:ext>
            </a:extLst>
          </a:blip>
          <a:stretch>
            <a:fillRect/>
          </a:stretch>
        </p:blipFill>
        <p:spPr>
          <a:xfrm>
            <a:off x="6888088" y="0"/>
            <a:ext cx="5402427" cy="6866098"/>
          </a:xfrm>
          <a:prstGeom prst="rect">
            <a:avLst/>
          </a:prstGeom>
          <a:noFill/>
          <a:ln>
            <a:noFill/>
          </a:ln>
        </p:spPr>
      </p:pic>
      <p:pic>
        <p:nvPicPr>
          <p:cNvPr id="111" name="Google Shape;111;p16"/>
          <p:cNvPicPr preferRelativeResize="0"/>
          <p:nvPr/>
        </p:nvPicPr>
        <p:blipFill rotWithShape="1">
          <a:blip r:embed="rId4">
            <a:alphaModFix/>
          </a:blip>
          <a:srcRect l="37236" r="31842"/>
          <a:stretch/>
        </p:blipFill>
        <p:spPr>
          <a:xfrm>
            <a:off x="6693944" y="-8099"/>
            <a:ext cx="3135181" cy="6866099"/>
          </a:xfrm>
          <a:prstGeom prst="rect">
            <a:avLst/>
          </a:prstGeom>
          <a:noFill/>
          <a:ln>
            <a:noFill/>
          </a:ln>
        </p:spPr>
      </p:pic>
      <p:sp>
        <p:nvSpPr>
          <p:cNvPr id="9" name="Google Shape;91;p14"/>
          <p:cNvSpPr txBox="1"/>
          <p:nvPr/>
        </p:nvSpPr>
        <p:spPr>
          <a:xfrm>
            <a:off x="603362" y="404664"/>
            <a:ext cx="7076814" cy="665697"/>
          </a:xfrm>
          <a:prstGeom prst="rect">
            <a:avLst/>
          </a:prstGeom>
          <a:noFill/>
          <a:ln>
            <a:noFill/>
          </a:ln>
        </p:spPr>
        <p:txBody>
          <a:bodyPr spcFirstLastPara="1" wrap="square" lIns="91425" tIns="45700" rIns="91425" bIns="45700" anchor="ctr" anchorCtr="0">
            <a:noAutofit/>
          </a:bodyPr>
          <a:lstStyle/>
          <a:p>
            <a:pPr lvl="0">
              <a:lnSpc>
                <a:spcPct val="90000"/>
              </a:lnSpc>
              <a:buClr>
                <a:schemeClr val="dk1"/>
              </a:buClr>
              <a:buSzPts val="2700"/>
            </a:pPr>
            <a:r>
              <a:rPr lang="en-US" sz="3200" dirty="0">
                <a:latin typeface="Calibri" panose="020F0502020204030204" pitchFamily="34" charset="0"/>
                <a:cs typeface="Calibri" panose="020F0502020204030204" pitchFamily="34" charset="0"/>
              </a:rPr>
              <a:t>Way forward – What is being done? (2)</a:t>
            </a:r>
            <a:endParaRPr lang="mt-MT" sz="3200" dirty="0">
              <a:latin typeface="Calibri" panose="020F0502020204030204" pitchFamily="34" charset="0"/>
              <a:cs typeface="Calibri" panose="020F0502020204030204" pitchFamily="34" charset="0"/>
            </a:endParaRPr>
          </a:p>
        </p:txBody>
      </p:sp>
      <p:sp>
        <p:nvSpPr>
          <p:cNvPr id="11" name="Google Shape;93;p14"/>
          <p:cNvSpPr txBox="1"/>
          <p:nvPr/>
        </p:nvSpPr>
        <p:spPr>
          <a:xfrm>
            <a:off x="618477" y="1484784"/>
            <a:ext cx="6485635" cy="4968552"/>
          </a:xfrm>
          <a:prstGeom prst="rect">
            <a:avLst/>
          </a:prstGeom>
          <a:noFill/>
          <a:ln>
            <a:noFill/>
          </a:ln>
        </p:spPr>
        <p:txBody>
          <a:bodyPr spcFirstLastPara="1" wrap="square" lIns="91425" tIns="45700" rIns="91425" bIns="45700" anchor="ctr" anchorCtr="0">
            <a:noAutofit/>
          </a:bodyPr>
          <a:lstStyle/>
          <a:p>
            <a:pPr lvl="0">
              <a:spcAft>
                <a:spcPts val="600"/>
              </a:spcAft>
              <a:buClr>
                <a:srgbClr val="CB203D"/>
              </a:buClr>
              <a:buSzPts val="2000"/>
            </a:pPr>
            <a:r>
              <a:rPr lang="en-GB" sz="1800" b="1" dirty="0">
                <a:solidFill>
                  <a:srgbClr val="595959"/>
                </a:solidFill>
                <a:latin typeface="Calibri"/>
                <a:ea typeface="Calibri"/>
                <a:cs typeface="Calibri"/>
                <a:sym typeface="Calibri"/>
              </a:rPr>
              <a:t>FORCE11 Data Citation Principles</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Developed in 2014 by FORCE11, community of scholars, librarians, archivists, publishers and research funders</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specific recommendations intended to make the citation of data as important and normalized as citing peer-reviewed articles</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contributors to the data should be given credit and attribution similar to that given to co-authors</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data should be cited whenever an argument made within an article relies upon it</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data citation should be clear enough to be understood beyond an immediate scientific community but specific enough to ensure interoperability</a:t>
            </a:r>
          </a:p>
          <a:p>
            <a:pPr lvl="0">
              <a:spcAft>
                <a:spcPts val="600"/>
              </a:spcAft>
              <a:buClr>
                <a:srgbClr val="CB203D"/>
              </a:buClr>
              <a:buSzPts val="2000"/>
            </a:pPr>
            <a:endParaRPr lang="en-US" sz="1800" b="1" dirty="0">
              <a:solidFill>
                <a:srgbClr val="595959"/>
              </a:solidFill>
              <a:latin typeface="Calibri"/>
              <a:ea typeface="Calibri"/>
              <a:cs typeface="Calibri"/>
              <a:sym typeface="Calibri"/>
            </a:endParaRPr>
          </a:p>
          <a:p>
            <a:pPr lvl="0">
              <a:spcAft>
                <a:spcPts val="600"/>
              </a:spcAft>
              <a:buClr>
                <a:srgbClr val="CB203D"/>
              </a:buClr>
              <a:buSzPts val="2000"/>
            </a:pPr>
            <a:r>
              <a:rPr lang="en-GB" sz="1800" b="1" dirty="0">
                <a:solidFill>
                  <a:srgbClr val="595959"/>
                </a:solidFill>
                <a:latin typeface="Calibri"/>
                <a:ea typeface="Calibri"/>
                <a:cs typeface="Calibri"/>
                <a:sym typeface="Calibri"/>
              </a:rPr>
              <a:t>Large regional and subject-oriented data repositories and platforms</a:t>
            </a:r>
            <a:endParaRPr lang="en-US" sz="1800" b="1" dirty="0">
              <a:solidFill>
                <a:srgbClr val="595959"/>
              </a:solidFill>
              <a:latin typeface="Calibri"/>
              <a:ea typeface="Calibri"/>
              <a:cs typeface="Calibri"/>
              <a:sym typeface="Calibri"/>
            </a:endParaRPr>
          </a:p>
          <a:p>
            <a:pPr marL="285750" lvl="0" indent="-285750">
              <a:spcAft>
                <a:spcPts val="600"/>
              </a:spcAft>
              <a:buClr>
                <a:srgbClr val="CB203D"/>
              </a:buClr>
              <a:buSzPts val="2000"/>
              <a:buFont typeface="Arial" panose="020B0604020202020204" pitchFamily="34" charset="0"/>
              <a:buChar char="•"/>
            </a:pPr>
            <a:endParaRPr lang="en-US" sz="1800" dirty="0">
              <a:solidFill>
                <a:srgbClr val="595959"/>
              </a:solidFill>
              <a:latin typeface="Calibri"/>
              <a:ea typeface="Calibri"/>
              <a:cs typeface="Calibri"/>
              <a:sym typeface="Calibri"/>
            </a:endParaRPr>
          </a:p>
        </p:txBody>
      </p:sp>
    </p:spTree>
    <p:extLst>
      <p:ext uri="{BB962C8B-B14F-4D97-AF65-F5344CB8AC3E}">
        <p14:creationId xmlns:p14="http://schemas.microsoft.com/office/powerpoint/2010/main" val="913735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p16"/>
          <p:cNvPicPr preferRelativeResize="0"/>
          <p:nvPr/>
        </p:nvPicPr>
        <p:blipFill>
          <a:blip r:embed="rId3">
            <a:extLst>
              <a:ext uri="{28A0092B-C50C-407E-A947-70E740481C1C}">
                <a14:useLocalDpi xmlns:a14="http://schemas.microsoft.com/office/drawing/2010/main" val="0"/>
              </a:ext>
            </a:extLst>
          </a:blip>
          <a:stretch>
            <a:fillRect/>
          </a:stretch>
        </p:blipFill>
        <p:spPr>
          <a:xfrm>
            <a:off x="6888088" y="0"/>
            <a:ext cx="5402427" cy="6866098"/>
          </a:xfrm>
          <a:prstGeom prst="rect">
            <a:avLst/>
          </a:prstGeom>
          <a:noFill/>
          <a:ln>
            <a:noFill/>
          </a:ln>
        </p:spPr>
      </p:pic>
      <p:pic>
        <p:nvPicPr>
          <p:cNvPr id="111" name="Google Shape;111;p16"/>
          <p:cNvPicPr preferRelativeResize="0"/>
          <p:nvPr/>
        </p:nvPicPr>
        <p:blipFill rotWithShape="1">
          <a:blip r:embed="rId4">
            <a:alphaModFix/>
          </a:blip>
          <a:srcRect l="37236" r="31842"/>
          <a:stretch/>
        </p:blipFill>
        <p:spPr>
          <a:xfrm>
            <a:off x="6693944" y="-8099"/>
            <a:ext cx="3135181" cy="6866099"/>
          </a:xfrm>
          <a:prstGeom prst="rect">
            <a:avLst/>
          </a:prstGeom>
          <a:noFill/>
          <a:ln>
            <a:noFill/>
          </a:ln>
        </p:spPr>
      </p:pic>
      <p:sp>
        <p:nvSpPr>
          <p:cNvPr id="9" name="Google Shape;91;p14"/>
          <p:cNvSpPr txBox="1"/>
          <p:nvPr/>
        </p:nvSpPr>
        <p:spPr>
          <a:xfrm>
            <a:off x="603362" y="404664"/>
            <a:ext cx="7076814" cy="665697"/>
          </a:xfrm>
          <a:prstGeom prst="rect">
            <a:avLst/>
          </a:prstGeom>
          <a:noFill/>
          <a:ln>
            <a:noFill/>
          </a:ln>
        </p:spPr>
        <p:txBody>
          <a:bodyPr spcFirstLastPara="1" wrap="square" lIns="91425" tIns="45700" rIns="91425" bIns="45700" anchor="ctr" anchorCtr="0">
            <a:noAutofit/>
          </a:bodyPr>
          <a:lstStyle/>
          <a:p>
            <a:pPr lvl="0">
              <a:lnSpc>
                <a:spcPct val="90000"/>
              </a:lnSpc>
              <a:buClr>
                <a:schemeClr val="dk1"/>
              </a:buClr>
              <a:buSzPts val="2700"/>
            </a:pPr>
            <a:r>
              <a:rPr lang="en-US" sz="3200" dirty="0">
                <a:latin typeface="Calibri" panose="020F0502020204030204" pitchFamily="34" charset="0"/>
                <a:cs typeface="Calibri" panose="020F0502020204030204" pitchFamily="34" charset="0"/>
              </a:rPr>
              <a:t>Way forward – What could be done?</a:t>
            </a:r>
            <a:endParaRPr lang="mt-MT" sz="3200" dirty="0">
              <a:latin typeface="Calibri" panose="020F0502020204030204" pitchFamily="34" charset="0"/>
              <a:cs typeface="Calibri" panose="020F0502020204030204" pitchFamily="34" charset="0"/>
            </a:endParaRPr>
          </a:p>
        </p:txBody>
      </p:sp>
      <p:sp>
        <p:nvSpPr>
          <p:cNvPr id="11" name="Google Shape;93;p14"/>
          <p:cNvSpPr txBox="1"/>
          <p:nvPr/>
        </p:nvSpPr>
        <p:spPr>
          <a:xfrm>
            <a:off x="618477" y="1484784"/>
            <a:ext cx="6557643" cy="4968552"/>
          </a:xfrm>
          <a:prstGeom prst="rect">
            <a:avLst/>
          </a:prstGeom>
          <a:noFill/>
          <a:ln>
            <a:noFill/>
          </a:ln>
        </p:spPr>
        <p:txBody>
          <a:bodyPr spcFirstLastPara="1" wrap="square" lIns="91425" tIns="45700" rIns="91425" bIns="45700" anchor="ctr" anchorCtr="0">
            <a:noAutofit/>
          </a:bodyPr>
          <a:lstStyle/>
          <a:p>
            <a:pPr lvl="0">
              <a:spcAft>
                <a:spcPts val="600"/>
              </a:spcAft>
              <a:buClr>
                <a:srgbClr val="CB203D"/>
              </a:buClr>
              <a:buSzPts val="2000"/>
            </a:pPr>
            <a:r>
              <a:rPr lang="en-GB" sz="1600" b="1" dirty="0">
                <a:solidFill>
                  <a:srgbClr val="595959"/>
                </a:solidFill>
                <a:latin typeface="Calibri"/>
                <a:ea typeface="Calibri"/>
                <a:cs typeface="Calibri"/>
                <a:sym typeface="Calibri"/>
              </a:rPr>
              <a:t>Increased education and support on good data management for all researchers</a:t>
            </a:r>
          </a:p>
          <a:p>
            <a:pPr marL="285750" lvl="0" indent="-285750">
              <a:spcAft>
                <a:spcPts val="600"/>
              </a:spcAft>
              <a:buClr>
                <a:srgbClr val="CB203D"/>
              </a:buClr>
              <a:buSzPts val="2000"/>
              <a:buFont typeface="Arial" panose="020B0604020202020204" pitchFamily="34" charset="0"/>
              <a:buChar char="•"/>
            </a:pPr>
            <a:r>
              <a:rPr lang="en-GB" sz="1600" dirty="0">
                <a:solidFill>
                  <a:srgbClr val="595959"/>
                </a:solidFill>
                <a:latin typeface="Calibri"/>
                <a:ea typeface="Calibri"/>
                <a:cs typeface="Calibri"/>
                <a:sym typeface="Calibri"/>
              </a:rPr>
              <a:t>particularly at the early stages of researchers’ careers</a:t>
            </a:r>
          </a:p>
          <a:p>
            <a:pPr marL="285750" lvl="0" indent="-285750">
              <a:spcAft>
                <a:spcPts val="600"/>
              </a:spcAft>
              <a:buClr>
                <a:srgbClr val="CB203D"/>
              </a:buClr>
              <a:buSzPts val="2000"/>
              <a:buFont typeface="Arial" panose="020B0604020202020204" pitchFamily="34" charset="0"/>
              <a:buChar char="•"/>
            </a:pPr>
            <a:r>
              <a:rPr lang="en-GB" sz="1600" dirty="0">
                <a:solidFill>
                  <a:srgbClr val="595959"/>
                </a:solidFill>
                <a:latin typeface="Calibri"/>
                <a:ea typeface="Calibri"/>
                <a:cs typeface="Calibri"/>
                <a:sym typeface="Calibri"/>
              </a:rPr>
              <a:t>should include readily available advice and support about good data practice, awareness-raising about the availability of repositories, and understanding of copyright and licensing of research data</a:t>
            </a:r>
          </a:p>
          <a:p>
            <a:pPr lvl="0">
              <a:spcAft>
                <a:spcPts val="600"/>
              </a:spcAft>
              <a:buClr>
                <a:srgbClr val="CB203D"/>
              </a:buClr>
              <a:buSzPts val="2000"/>
            </a:pPr>
            <a:r>
              <a:rPr lang="en-GB" sz="1600" b="1" dirty="0">
                <a:solidFill>
                  <a:srgbClr val="595959"/>
                </a:solidFill>
                <a:latin typeface="Calibri"/>
                <a:ea typeface="Calibri"/>
                <a:cs typeface="Calibri"/>
                <a:sym typeface="Calibri"/>
              </a:rPr>
              <a:t>Faster, easier routes to optimal ways of sharing data</a:t>
            </a:r>
          </a:p>
          <a:p>
            <a:pPr lvl="0">
              <a:spcAft>
                <a:spcPts val="600"/>
              </a:spcAft>
              <a:buClr>
                <a:srgbClr val="CB203D"/>
              </a:buClr>
              <a:buSzPts val="2000"/>
            </a:pPr>
            <a:r>
              <a:rPr lang="en-GB" sz="1600" b="1" dirty="0">
                <a:solidFill>
                  <a:srgbClr val="595959"/>
                </a:solidFill>
                <a:latin typeface="Calibri"/>
                <a:ea typeface="Calibri"/>
                <a:cs typeface="Calibri"/>
                <a:sym typeface="Calibri"/>
              </a:rPr>
              <a:t>Specialist departments</a:t>
            </a:r>
          </a:p>
          <a:p>
            <a:pPr marL="285750" lvl="0" indent="-285750">
              <a:spcAft>
                <a:spcPts val="600"/>
              </a:spcAft>
              <a:buClr>
                <a:srgbClr val="CB203D"/>
              </a:buClr>
              <a:buSzPts val="2000"/>
              <a:buFont typeface="Arial" panose="020B0604020202020204" pitchFamily="34" charset="0"/>
              <a:buChar char="•"/>
            </a:pPr>
            <a:r>
              <a:rPr lang="en-GB" sz="1600" dirty="0">
                <a:solidFill>
                  <a:srgbClr val="595959"/>
                </a:solidFill>
                <a:latin typeface="Calibri"/>
                <a:ea typeface="Calibri"/>
                <a:cs typeface="Calibri"/>
                <a:sym typeface="Calibri"/>
              </a:rPr>
              <a:t>work closely with the researchers at the beginning of a project to help them structure and create a plan for the management and preservation of the data</a:t>
            </a:r>
          </a:p>
          <a:p>
            <a:pPr lvl="0">
              <a:spcAft>
                <a:spcPts val="600"/>
              </a:spcAft>
              <a:buClr>
                <a:srgbClr val="CB203D"/>
              </a:buClr>
              <a:buSzPts val="2000"/>
            </a:pPr>
            <a:r>
              <a:rPr lang="en-GB" sz="1600" b="1" dirty="0">
                <a:solidFill>
                  <a:srgbClr val="595959"/>
                </a:solidFill>
                <a:latin typeface="Calibri"/>
                <a:ea typeface="Calibri"/>
                <a:cs typeface="Calibri"/>
                <a:sym typeface="Calibri"/>
              </a:rPr>
              <a:t>Semantic web to enhance data interoperability</a:t>
            </a:r>
          </a:p>
          <a:p>
            <a:pPr lvl="0">
              <a:spcAft>
                <a:spcPts val="600"/>
              </a:spcAft>
              <a:buClr>
                <a:srgbClr val="CB203D"/>
              </a:buClr>
              <a:buSzPts val="2000"/>
            </a:pPr>
            <a:r>
              <a:rPr lang="en-GB" sz="1600" b="1" dirty="0">
                <a:solidFill>
                  <a:srgbClr val="595959"/>
                </a:solidFill>
                <a:latin typeface="Calibri"/>
                <a:ea typeface="Calibri"/>
                <a:cs typeface="Calibri"/>
                <a:sym typeface="Calibri"/>
              </a:rPr>
              <a:t>Establish a reward system for researchers as a way to incentivize data sharing</a:t>
            </a:r>
            <a:endParaRPr lang="en-US" sz="1600" b="1" dirty="0">
              <a:solidFill>
                <a:srgbClr val="595959"/>
              </a:solidFill>
              <a:latin typeface="Calibri"/>
              <a:ea typeface="Calibri"/>
              <a:cs typeface="Calibri"/>
              <a:sym typeface="Calibri"/>
            </a:endParaRPr>
          </a:p>
          <a:p>
            <a:pPr lvl="0">
              <a:spcAft>
                <a:spcPts val="600"/>
              </a:spcAft>
              <a:buClr>
                <a:srgbClr val="CB203D"/>
              </a:buClr>
              <a:buSzPts val="2000"/>
            </a:pPr>
            <a:endParaRPr lang="en-GB" sz="1800" dirty="0">
              <a:solidFill>
                <a:srgbClr val="595959"/>
              </a:solidFill>
              <a:latin typeface="Calibri"/>
              <a:ea typeface="Calibri"/>
              <a:cs typeface="Calibri"/>
              <a:sym typeface="Calibri"/>
            </a:endParaRPr>
          </a:p>
        </p:txBody>
      </p:sp>
    </p:spTree>
    <p:extLst>
      <p:ext uri="{BB962C8B-B14F-4D97-AF65-F5344CB8AC3E}">
        <p14:creationId xmlns:p14="http://schemas.microsoft.com/office/powerpoint/2010/main" val="3641632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p16"/>
          <p:cNvPicPr preferRelativeResize="0"/>
          <p:nvPr/>
        </p:nvPicPr>
        <p:blipFill>
          <a:blip r:embed="rId3">
            <a:extLst>
              <a:ext uri="{28A0092B-C50C-407E-A947-70E740481C1C}">
                <a14:useLocalDpi xmlns:a14="http://schemas.microsoft.com/office/drawing/2010/main" val="0"/>
              </a:ext>
            </a:extLst>
          </a:blip>
          <a:stretch>
            <a:fillRect/>
          </a:stretch>
        </p:blipFill>
        <p:spPr>
          <a:xfrm>
            <a:off x="6888088" y="0"/>
            <a:ext cx="5402427" cy="6866098"/>
          </a:xfrm>
          <a:prstGeom prst="rect">
            <a:avLst/>
          </a:prstGeom>
          <a:noFill/>
          <a:ln>
            <a:noFill/>
          </a:ln>
        </p:spPr>
      </p:pic>
      <p:pic>
        <p:nvPicPr>
          <p:cNvPr id="111" name="Google Shape;111;p16"/>
          <p:cNvPicPr preferRelativeResize="0"/>
          <p:nvPr/>
        </p:nvPicPr>
        <p:blipFill rotWithShape="1">
          <a:blip r:embed="rId4">
            <a:alphaModFix/>
          </a:blip>
          <a:srcRect l="37236" r="31842"/>
          <a:stretch/>
        </p:blipFill>
        <p:spPr>
          <a:xfrm>
            <a:off x="6693944" y="-8099"/>
            <a:ext cx="3135181" cy="6866099"/>
          </a:xfrm>
          <a:prstGeom prst="rect">
            <a:avLst/>
          </a:prstGeom>
          <a:noFill/>
          <a:ln>
            <a:noFill/>
          </a:ln>
        </p:spPr>
      </p:pic>
      <p:sp>
        <p:nvSpPr>
          <p:cNvPr id="9" name="Google Shape;91;p14"/>
          <p:cNvSpPr txBox="1"/>
          <p:nvPr/>
        </p:nvSpPr>
        <p:spPr>
          <a:xfrm>
            <a:off x="603362" y="404664"/>
            <a:ext cx="7076814" cy="665697"/>
          </a:xfrm>
          <a:prstGeom prst="rect">
            <a:avLst/>
          </a:prstGeom>
          <a:noFill/>
          <a:ln>
            <a:noFill/>
          </a:ln>
        </p:spPr>
        <p:txBody>
          <a:bodyPr spcFirstLastPara="1" wrap="square" lIns="91425" tIns="45700" rIns="91425" bIns="45700" anchor="ctr" anchorCtr="0">
            <a:noAutofit/>
          </a:bodyPr>
          <a:lstStyle/>
          <a:p>
            <a:pPr lvl="0">
              <a:lnSpc>
                <a:spcPct val="90000"/>
              </a:lnSpc>
              <a:buClr>
                <a:schemeClr val="dk1"/>
              </a:buClr>
              <a:buSzPts val="2700"/>
            </a:pPr>
            <a:r>
              <a:rPr lang="en-US" sz="3200" dirty="0">
                <a:latin typeface="Calibri" panose="020F0502020204030204" pitchFamily="34" charset="0"/>
                <a:cs typeface="Calibri" panose="020F0502020204030204" pitchFamily="34" charset="0"/>
              </a:rPr>
              <a:t>References</a:t>
            </a:r>
            <a:endParaRPr lang="mt-MT" sz="3200" dirty="0">
              <a:latin typeface="Calibri" panose="020F0502020204030204" pitchFamily="34" charset="0"/>
              <a:cs typeface="Calibri" panose="020F0502020204030204" pitchFamily="34" charset="0"/>
            </a:endParaRPr>
          </a:p>
        </p:txBody>
      </p:sp>
      <p:sp>
        <p:nvSpPr>
          <p:cNvPr id="11" name="Google Shape;93;p14"/>
          <p:cNvSpPr txBox="1"/>
          <p:nvPr/>
        </p:nvSpPr>
        <p:spPr>
          <a:xfrm>
            <a:off x="618477" y="1484784"/>
            <a:ext cx="6557643" cy="4968552"/>
          </a:xfrm>
          <a:prstGeom prst="rect">
            <a:avLst/>
          </a:prstGeom>
          <a:noFill/>
          <a:ln>
            <a:noFill/>
          </a:ln>
        </p:spPr>
        <p:txBody>
          <a:bodyPr spcFirstLastPara="1" wrap="square" lIns="91425" tIns="45700" rIns="91425" bIns="45700" anchor="ctr" anchorCtr="0">
            <a:noAutofit/>
          </a:bodyPr>
          <a:lstStyle/>
          <a:p>
            <a:pPr marL="292100" indent="-279400"/>
            <a:r>
              <a:rPr lang="en-GB" sz="1800">
                <a:solidFill>
                  <a:srgbClr val="53565A"/>
                </a:solidFill>
                <a:latin typeface="Roboto"/>
              </a:rPr>
              <a:t>Borgerud, C., &amp; Borglund, E. (2020). Open research data, an archival challenge?</a:t>
            </a:r>
            <a:r>
              <a:rPr lang="en-GB" sz="1800" i="1">
                <a:solidFill>
                  <a:srgbClr val="53565A"/>
                </a:solidFill>
                <a:latin typeface="Roboto"/>
              </a:rPr>
              <a:t> Archival Science, 20</a:t>
            </a:r>
            <a:r>
              <a:rPr lang="en-GB" sz="1800">
                <a:solidFill>
                  <a:srgbClr val="53565A"/>
                </a:solidFill>
                <a:latin typeface="Roboto"/>
              </a:rPr>
              <a:t>(3), 279-302.</a:t>
            </a:r>
            <a:endParaRPr lang="en-GB" sz="1800"/>
          </a:p>
          <a:p>
            <a:pPr marL="292100" indent="-279400"/>
            <a:r>
              <a:rPr lang="en-GB" sz="1800">
                <a:solidFill>
                  <a:srgbClr val="53565A"/>
                </a:solidFill>
                <a:latin typeface="Roboto"/>
              </a:rPr>
              <a:t>Childs, S., McLeod, J., Lomas, E., &amp; Cook, G. (2014). Opening research data: issues and opportunities.</a:t>
            </a:r>
            <a:r>
              <a:rPr lang="en-GB" sz="1800" i="1">
                <a:solidFill>
                  <a:srgbClr val="53565A"/>
                </a:solidFill>
                <a:latin typeface="Roboto"/>
              </a:rPr>
              <a:t> Records Management Journal (London, England), 24</a:t>
            </a:r>
            <a:r>
              <a:rPr lang="en-GB" sz="1800">
                <a:solidFill>
                  <a:srgbClr val="53565A"/>
                </a:solidFill>
                <a:latin typeface="Roboto"/>
              </a:rPr>
              <a:t>(2), 142-162. 10.1108/RMJ-01-2014-0005</a:t>
            </a:r>
            <a:endParaRPr lang="en-GB" sz="1800"/>
          </a:p>
          <a:p>
            <a:pPr marL="292100" indent="-279400"/>
            <a:r>
              <a:rPr lang="en-GB" sz="1800">
                <a:solidFill>
                  <a:srgbClr val="53565A"/>
                </a:solidFill>
                <a:latin typeface="Roboto"/>
              </a:rPr>
              <a:t>Gvishiani, A., Dobrovolsky, M., &amp; Rybkina, A. (2021). Chapter 6 Big Data and FAIR Data for Data Science. (pp. 105-117). Cham: Springer International Publishing. 10.1007/978-3-030-70370-7_6</a:t>
            </a:r>
            <a:endParaRPr lang="en-GB" sz="1800"/>
          </a:p>
          <a:p>
            <a:pPr marL="292100" indent="-279400"/>
            <a:r>
              <a:rPr lang="en-GB" sz="1800">
                <a:solidFill>
                  <a:srgbClr val="53565A"/>
                </a:solidFill>
                <a:latin typeface="Roboto"/>
              </a:rPr>
              <a:t>Pampel, H., &amp; Dallmeier-Tiessen, S. (2014). Open research data: From vision to practice. </a:t>
            </a:r>
            <a:r>
              <a:rPr lang="en-GB" sz="1800" i="1">
                <a:solidFill>
                  <a:srgbClr val="53565A"/>
                </a:solidFill>
                <a:latin typeface="Roboto"/>
              </a:rPr>
              <a:t>Opening science</a:t>
            </a:r>
            <a:r>
              <a:rPr lang="en-GB" sz="1800">
                <a:solidFill>
                  <a:srgbClr val="53565A"/>
                </a:solidFill>
                <a:latin typeface="Roboto"/>
              </a:rPr>
              <a:t> (pp. 213-224). Springer, Cham.</a:t>
            </a:r>
            <a:endParaRPr lang="en-GB" sz="1800"/>
          </a:p>
          <a:p>
            <a:pPr marL="292100" indent="-279400"/>
            <a:r>
              <a:rPr lang="en-GB" sz="1800">
                <a:solidFill>
                  <a:srgbClr val="53565A"/>
                </a:solidFill>
                <a:latin typeface="Roboto"/>
              </a:rPr>
              <a:t>Reichman, O. J., Jones, M. B., &amp; Schildhauer, M. P. (2011). Challenges and opportunities of open data in ecology.</a:t>
            </a:r>
            <a:r>
              <a:rPr lang="en-GB" sz="1800" i="1">
                <a:solidFill>
                  <a:srgbClr val="53565A"/>
                </a:solidFill>
                <a:latin typeface="Roboto"/>
              </a:rPr>
              <a:t> Science, 331</a:t>
            </a:r>
            <a:r>
              <a:rPr lang="en-GB" sz="1800">
                <a:solidFill>
                  <a:srgbClr val="53565A"/>
                </a:solidFill>
                <a:latin typeface="Roboto"/>
              </a:rPr>
              <a:t>(6018), 703-705.</a:t>
            </a:r>
            <a:endParaRPr lang="en-GB" sz="1800"/>
          </a:p>
          <a:p>
            <a:pPr marL="292100" indent="-279400">
              <a:spcAft>
                <a:spcPts val="900"/>
              </a:spcAft>
            </a:pPr>
            <a:r>
              <a:rPr lang="en-GB" sz="1800">
                <a:solidFill>
                  <a:srgbClr val="53565A"/>
                </a:solidFill>
                <a:latin typeface="Roboto"/>
              </a:rPr>
              <a:t>Stuart, D., Baynes, G., Hrynaszkiewicz, I., Allin, K., Penny, D., Lucraft, M., &amp; Astell, M. (2018). Practical challenges for researchers in data sharing.</a:t>
            </a:r>
            <a:endParaRPr lang="en-GB" sz="1800"/>
          </a:p>
          <a:p>
            <a:r>
              <a:rPr lang="en-GB" sz="1800"/>
              <a:t/>
            </a:r>
            <a:br>
              <a:rPr lang="en-GB" sz="1800"/>
            </a:br>
            <a:endParaRPr lang="en-GB" sz="1800" dirty="0">
              <a:solidFill>
                <a:srgbClr val="595959"/>
              </a:solidFill>
              <a:latin typeface="Calibri"/>
              <a:ea typeface="Calibri"/>
              <a:cs typeface="Calibri"/>
              <a:sym typeface="Calibri"/>
            </a:endParaRPr>
          </a:p>
        </p:txBody>
      </p:sp>
    </p:spTree>
    <p:extLst>
      <p:ext uri="{BB962C8B-B14F-4D97-AF65-F5344CB8AC3E}">
        <p14:creationId xmlns:p14="http://schemas.microsoft.com/office/powerpoint/2010/main" val="2774735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7"/>
          <p:cNvSpPr txBox="1"/>
          <p:nvPr/>
        </p:nvSpPr>
        <p:spPr>
          <a:xfrm>
            <a:off x="756923" y="1913103"/>
            <a:ext cx="8164864" cy="7608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600"/>
              <a:buFont typeface="Calibri"/>
              <a:buNone/>
            </a:pPr>
            <a:r>
              <a:rPr lang="en-US" sz="3600" b="1">
                <a:solidFill>
                  <a:schemeClr val="dk1"/>
                </a:solidFill>
                <a:latin typeface="Calibri"/>
                <a:ea typeface="Calibri"/>
                <a:cs typeface="Calibri"/>
                <a:sym typeface="Calibri"/>
              </a:rPr>
              <a:t>Thank you for your attention.</a:t>
            </a:r>
            <a:endParaRPr/>
          </a:p>
        </p:txBody>
      </p:sp>
      <p:sp>
        <p:nvSpPr>
          <p:cNvPr id="198" name="Google Shape;198;p27"/>
          <p:cNvSpPr txBox="1"/>
          <p:nvPr/>
        </p:nvSpPr>
        <p:spPr>
          <a:xfrm>
            <a:off x="756923" y="3209080"/>
            <a:ext cx="650240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dirty="0">
                <a:solidFill>
                  <a:schemeClr val="dk1"/>
                </a:solidFill>
                <a:latin typeface="Calibri"/>
                <a:ea typeface="Calibri"/>
                <a:cs typeface="Calibri"/>
                <a:sym typeface="Calibri"/>
              </a:rPr>
              <a:t>If you have any questions, now is the right time to ask!</a:t>
            </a:r>
            <a:endParaRPr dirty="0"/>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Contact me on the details below for further info:</a:t>
            </a:r>
            <a:endParaRPr dirty="0"/>
          </a:p>
        </p:txBody>
      </p:sp>
      <p:pic>
        <p:nvPicPr>
          <p:cNvPr id="199" name="Google Shape;199;p27"/>
          <p:cNvPicPr preferRelativeResize="0"/>
          <p:nvPr/>
        </p:nvPicPr>
        <p:blipFill rotWithShape="1">
          <a:blip r:embed="rId3">
            <a:alphaModFix/>
          </a:blip>
          <a:srcRect/>
          <a:stretch/>
        </p:blipFill>
        <p:spPr>
          <a:xfrm>
            <a:off x="3338365" y="4892960"/>
            <a:ext cx="433520" cy="320805"/>
          </a:xfrm>
          <a:prstGeom prst="rect">
            <a:avLst/>
          </a:prstGeom>
          <a:noFill/>
          <a:ln>
            <a:noFill/>
          </a:ln>
        </p:spPr>
      </p:pic>
      <p:pic>
        <p:nvPicPr>
          <p:cNvPr id="200" name="Google Shape;200;p27"/>
          <p:cNvPicPr preferRelativeResize="0"/>
          <p:nvPr/>
        </p:nvPicPr>
        <p:blipFill rotWithShape="1">
          <a:blip r:embed="rId4">
            <a:alphaModFix/>
          </a:blip>
          <a:srcRect/>
          <a:stretch/>
        </p:blipFill>
        <p:spPr>
          <a:xfrm>
            <a:off x="3376229" y="4320973"/>
            <a:ext cx="347704" cy="338555"/>
          </a:xfrm>
          <a:prstGeom prst="rect">
            <a:avLst/>
          </a:prstGeom>
          <a:noFill/>
          <a:ln>
            <a:noFill/>
          </a:ln>
        </p:spPr>
      </p:pic>
      <p:pic>
        <p:nvPicPr>
          <p:cNvPr id="202" name="Google Shape;202;p27"/>
          <p:cNvPicPr preferRelativeResize="0"/>
          <p:nvPr/>
        </p:nvPicPr>
        <p:blipFill rotWithShape="1">
          <a:blip r:embed="rId5">
            <a:alphaModFix/>
          </a:blip>
          <a:srcRect/>
          <a:stretch/>
        </p:blipFill>
        <p:spPr>
          <a:xfrm>
            <a:off x="756923" y="4295738"/>
            <a:ext cx="322947" cy="351441"/>
          </a:xfrm>
          <a:prstGeom prst="rect">
            <a:avLst/>
          </a:prstGeom>
          <a:noFill/>
          <a:ln>
            <a:noFill/>
          </a:ln>
        </p:spPr>
      </p:pic>
      <p:sp>
        <p:nvSpPr>
          <p:cNvPr id="203" name="Google Shape;203;p27"/>
          <p:cNvSpPr txBox="1"/>
          <p:nvPr/>
        </p:nvSpPr>
        <p:spPr>
          <a:xfrm>
            <a:off x="1068853" y="4320975"/>
            <a:ext cx="1839817" cy="33855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mt-MT" sz="1600" dirty="0">
                <a:solidFill>
                  <a:schemeClr val="dk1"/>
                </a:solidFill>
                <a:latin typeface="Calibri"/>
                <a:ea typeface="Calibri"/>
                <a:cs typeface="Calibri"/>
                <a:sym typeface="Calibri"/>
              </a:rPr>
              <a:t>Martin Lochman</a:t>
            </a:r>
            <a:endParaRPr sz="1600" dirty="0">
              <a:solidFill>
                <a:schemeClr val="dk1"/>
              </a:solidFill>
              <a:latin typeface="Calibri"/>
              <a:ea typeface="Calibri"/>
              <a:cs typeface="Calibri"/>
              <a:sym typeface="Calibri"/>
            </a:endParaRPr>
          </a:p>
        </p:txBody>
      </p:sp>
      <p:sp>
        <p:nvSpPr>
          <p:cNvPr id="205" name="Google Shape;205;p27"/>
          <p:cNvSpPr txBox="1"/>
          <p:nvPr/>
        </p:nvSpPr>
        <p:spPr>
          <a:xfrm>
            <a:off x="3823070" y="4893854"/>
            <a:ext cx="3194676" cy="33855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mt-MT" sz="1600" dirty="0">
                <a:solidFill>
                  <a:schemeClr val="dk1"/>
                </a:solidFill>
                <a:latin typeface="Calibri"/>
                <a:ea typeface="Calibri"/>
                <a:cs typeface="Calibri"/>
                <a:sym typeface="Calibri"/>
              </a:rPr>
              <a:t>martin.lochman@um.edu.mt</a:t>
            </a:r>
            <a:endParaRPr sz="1600" dirty="0">
              <a:solidFill>
                <a:schemeClr val="dk1"/>
              </a:solidFill>
              <a:latin typeface="Calibri"/>
              <a:ea typeface="Calibri"/>
              <a:cs typeface="Calibri"/>
              <a:sym typeface="Calibri"/>
            </a:endParaRPr>
          </a:p>
        </p:txBody>
      </p:sp>
      <p:sp>
        <p:nvSpPr>
          <p:cNvPr id="206" name="Google Shape;206;p27"/>
          <p:cNvSpPr txBox="1"/>
          <p:nvPr/>
        </p:nvSpPr>
        <p:spPr>
          <a:xfrm>
            <a:off x="3823070" y="4320976"/>
            <a:ext cx="3194676" cy="33855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600" dirty="0">
                <a:solidFill>
                  <a:schemeClr val="dk1"/>
                </a:solidFill>
                <a:latin typeface="Calibri"/>
                <a:ea typeface="Calibri"/>
                <a:cs typeface="Calibri"/>
                <a:sym typeface="Calibri"/>
              </a:rPr>
              <a:t>(+356) 2340 </a:t>
            </a:r>
            <a:r>
              <a:rPr lang="mt-MT" sz="1600" dirty="0">
                <a:solidFill>
                  <a:schemeClr val="dk1"/>
                </a:solidFill>
                <a:latin typeface="Calibri"/>
                <a:ea typeface="Calibri"/>
                <a:cs typeface="Calibri"/>
                <a:sym typeface="Calibri"/>
              </a:rPr>
              <a:t>2541</a:t>
            </a:r>
            <a:endParaRPr dirty="0"/>
          </a:p>
        </p:txBody>
      </p:sp>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92144" y="1579217"/>
            <a:ext cx="3531600" cy="35316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p16"/>
          <p:cNvPicPr preferRelativeResize="0"/>
          <p:nvPr/>
        </p:nvPicPr>
        <p:blipFill>
          <a:blip r:embed="rId3">
            <a:extLst>
              <a:ext uri="{28A0092B-C50C-407E-A947-70E740481C1C}">
                <a14:useLocalDpi xmlns:a14="http://schemas.microsoft.com/office/drawing/2010/main" val="0"/>
              </a:ext>
            </a:extLst>
          </a:blip>
          <a:stretch>
            <a:fillRect/>
          </a:stretch>
        </p:blipFill>
        <p:spPr>
          <a:xfrm>
            <a:off x="6888088" y="0"/>
            <a:ext cx="5402427" cy="6866098"/>
          </a:xfrm>
          <a:prstGeom prst="rect">
            <a:avLst/>
          </a:prstGeom>
          <a:noFill/>
          <a:ln>
            <a:noFill/>
          </a:ln>
        </p:spPr>
      </p:pic>
      <p:pic>
        <p:nvPicPr>
          <p:cNvPr id="111" name="Google Shape;111;p16"/>
          <p:cNvPicPr preferRelativeResize="0"/>
          <p:nvPr/>
        </p:nvPicPr>
        <p:blipFill rotWithShape="1">
          <a:blip r:embed="rId4">
            <a:alphaModFix/>
          </a:blip>
          <a:srcRect l="37236" r="31842"/>
          <a:stretch/>
        </p:blipFill>
        <p:spPr>
          <a:xfrm>
            <a:off x="6693944" y="-8099"/>
            <a:ext cx="3135181" cy="6866099"/>
          </a:xfrm>
          <a:prstGeom prst="rect">
            <a:avLst/>
          </a:prstGeom>
          <a:noFill/>
          <a:ln>
            <a:noFill/>
          </a:ln>
        </p:spPr>
      </p:pic>
      <p:sp>
        <p:nvSpPr>
          <p:cNvPr id="9" name="Google Shape;91;p14"/>
          <p:cNvSpPr txBox="1"/>
          <p:nvPr/>
        </p:nvSpPr>
        <p:spPr>
          <a:xfrm>
            <a:off x="603362" y="404664"/>
            <a:ext cx="5276615" cy="665697"/>
          </a:xfrm>
          <a:prstGeom prst="rect">
            <a:avLst/>
          </a:prstGeom>
          <a:noFill/>
          <a:ln>
            <a:noFill/>
          </a:ln>
        </p:spPr>
        <p:txBody>
          <a:bodyPr spcFirstLastPara="1" wrap="square" lIns="91425" tIns="45700" rIns="91425" bIns="45700" anchor="ctr" anchorCtr="0">
            <a:noAutofit/>
          </a:bodyPr>
          <a:lstStyle/>
          <a:p>
            <a:pPr lvl="0">
              <a:lnSpc>
                <a:spcPct val="90000"/>
              </a:lnSpc>
              <a:buClr>
                <a:schemeClr val="dk1"/>
              </a:buClr>
              <a:buSzPts val="2700"/>
            </a:pPr>
            <a:r>
              <a:rPr lang="mt-MT" sz="3200" dirty="0">
                <a:latin typeface="Calibri" panose="020F0502020204030204" pitchFamily="34" charset="0"/>
                <a:cs typeface="Calibri" panose="020F0502020204030204" pitchFamily="34" charset="0"/>
              </a:rPr>
              <a:t>Introduction</a:t>
            </a:r>
          </a:p>
        </p:txBody>
      </p:sp>
      <p:sp>
        <p:nvSpPr>
          <p:cNvPr id="11" name="Google Shape;93;p14"/>
          <p:cNvSpPr txBox="1"/>
          <p:nvPr/>
        </p:nvSpPr>
        <p:spPr>
          <a:xfrm>
            <a:off x="644126" y="1484784"/>
            <a:ext cx="5420629" cy="3672408"/>
          </a:xfrm>
          <a:prstGeom prst="rect">
            <a:avLst/>
          </a:prstGeom>
          <a:noFill/>
          <a:ln>
            <a:noFill/>
          </a:ln>
        </p:spPr>
        <p:txBody>
          <a:bodyPr spcFirstLastPara="1" wrap="square" lIns="91425" tIns="45700" rIns="91425" bIns="45700" anchor="ctr" anchorCtr="0">
            <a:noAutofit/>
          </a:bodyPr>
          <a:lstStyle/>
          <a:p>
            <a:pPr lvl="0">
              <a:spcAft>
                <a:spcPts val="600"/>
              </a:spcAft>
              <a:buClr>
                <a:srgbClr val="CB203D"/>
              </a:buClr>
              <a:buSzPts val="2000"/>
            </a:pPr>
            <a:r>
              <a:rPr lang="en-US" sz="1800" b="1" dirty="0">
                <a:solidFill>
                  <a:srgbClr val="595959"/>
                </a:solidFill>
                <a:latin typeface="Calibri"/>
                <a:ea typeface="Calibri"/>
                <a:cs typeface="Calibri"/>
                <a:sym typeface="Calibri"/>
              </a:rPr>
              <a:t>Some (brief) context</a:t>
            </a:r>
          </a:p>
          <a:p>
            <a:pPr marL="285750" lvl="0" indent="-285750">
              <a:spcAft>
                <a:spcPts val="600"/>
              </a:spcAft>
              <a:buClr>
                <a:srgbClr val="CB203D"/>
              </a:buClr>
              <a:buSzPts val="2000"/>
              <a:buFont typeface="Arial" panose="020B0604020202020204" pitchFamily="34" charset="0"/>
              <a:buChar char="•"/>
            </a:pPr>
            <a:r>
              <a:rPr lang="en-US" sz="1800" dirty="0">
                <a:solidFill>
                  <a:srgbClr val="595959"/>
                </a:solidFill>
                <a:latin typeface="Calibri"/>
                <a:ea typeface="Calibri"/>
                <a:cs typeface="Calibri"/>
                <a:sym typeface="Calibri"/>
              </a:rPr>
              <a:t>definitions</a:t>
            </a:r>
          </a:p>
          <a:p>
            <a:pPr marL="285750" lvl="0" indent="-285750">
              <a:spcAft>
                <a:spcPts val="600"/>
              </a:spcAft>
              <a:buClr>
                <a:srgbClr val="CB203D"/>
              </a:buClr>
              <a:buSzPts val="2000"/>
              <a:buFont typeface="Arial" panose="020B0604020202020204" pitchFamily="34" charset="0"/>
              <a:buChar char="•"/>
            </a:pPr>
            <a:r>
              <a:rPr lang="en-US" sz="1800" dirty="0">
                <a:solidFill>
                  <a:srgbClr val="595959"/>
                </a:solidFill>
                <a:latin typeface="Calibri"/>
                <a:ea typeface="Calibri"/>
                <a:cs typeface="Calibri"/>
                <a:sym typeface="Calibri"/>
              </a:rPr>
              <a:t>importance of sharing data</a:t>
            </a:r>
          </a:p>
          <a:p>
            <a:pPr lvl="1">
              <a:spcAft>
                <a:spcPts val="600"/>
              </a:spcAft>
              <a:buClr>
                <a:srgbClr val="CB203D"/>
              </a:buClr>
              <a:buSzPts val="2000"/>
            </a:pPr>
            <a:r>
              <a:rPr lang="en-US" sz="1800" b="1" dirty="0">
                <a:solidFill>
                  <a:srgbClr val="595959"/>
                </a:solidFill>
                <a:latin typeface="Calibri"/>
                <a:ea typeface="Calibri"/>
                <a:cs typeface="Calibri"/>
                <a:sym typeface="Calibri"/>
              </a:rPr>
              <a:t>Challenges</a:t>
            </a:r>
          </a:p>
          <a:p>
            <a:pPr marL="285750" lvl="1" indent="-285750">
              <a:spcAft>
                <a:spcPts val="600"/>
              </a:spcAft>
              <a:buClr>
                <a:srgbClr val="CB203D"/>
              </a:buClr>
              <a:buSzPts val="2000"/>
              <a:buFont typeface="Arial" panose="020B0604020202020204" pitchFamily="34" charset="0"/>
              <a:buChar char="•"/>
            </a:pPr>
            <a:r>
              <a:rPr lang="en-US" sz="1800" dirty="0">
                <a:solidFill>
                  <a:srgbClr val="595959"/>
                </a:solidFill>
                <a:latin typeface="Calibri"/>
                <a:ea typeface="Calibri"/>
                <a:cs typeface="Calibri"/>
                <a:sym typeface="Calibri"/>
              </a:rPr>
              <a:t>technological</a:t>
            </a:r>
          </a:p>
          <a:p>
            <a:pPr marL="285750" lvl="1" indent="-285750">
              <a:spcAft>
                <a:spcPts val="600"/>
              </a:spcAft>
              <a:buClr>
                <a:srgbClr val="CB203D"/>
              </a:buClr>
              <a:buSzPts val="2000"/>
              <a:buFont typeface="Arial" panose="020B0604020202020204" pitchFamily="34" charset="0"/>
              <a:buChar char="•"/>
            </a:pPr>
            <a:r>
              <a:rPr lang="en-US" sz="1800" dirty="0">
                <a:solidFill>
                  <a:srgbClr val="595959"/>
                </a:solidFill>
                <a:latin typeface="Calibri"/>
                <a:ea typeface="Calibri"/>
                <a:cs typeface="Calibri"/>
                <a:sym typeface="Calibri"/>
              </a:rPr>
              <a:t>methodological</a:t>
            </a:r>
          </a:p>
          <a:p>
            <a:pPr marL="285750" lvl="1" indent="-285750">
              <a:spcAft>
                <a:spcPts val="600"/>
              </a:spcAft>
              <a:buClr>
                <a:srgbClr val="CB203D"/>
              </a:buClr>
              <a:buSzPts val="2000"/>
              <a:buFont typeface="Arial" panose="020B0604020202020204" pitchFamily="34" charset="0"/>
              <a:buChar char="•"/>
            </a:pPr>
            <a:r>
              <a:rPr lang="en-US" sz="1800" dirty="0">
                <a:solidFill>
                  <a:srgbClr val="595959"/>
                </a:solidFill>
                <a:latin typeface="Calibri"/>
                <a:ea typeface="Calibri"/>
                <a:cs typeface="Calibri"/>
                <a:sym typeface="Calibri"/>
              </a:rPr>
              <a:t>ethical</a:t>
            </a:r>
          </a:p>
          <a:p>
            <a:pPr marL="285750" lvl="1" indent="-285750">
              <a:spcAft>
                <a:spcPts val="600"/>
              </a:spcAft>
              <a:buClr>
                <a:srgbClr val="CB203D"/>
              </a:buClr>
              <a:buSzPts val="2000"/>
              <a:buFont typeface="Arial" panose="020B0604020202020204" pitchFamily="34" charset="0"/>
              <a:buChar char="•"/>
            </a:pPr>
            <a:r>
              <a:rPr lang="en-US" sz="1800" dirty="0">
                <a:solidFill>
                  <a:srgbClr val="595959"/>
                </a:solidFill>
                <a:latin typeface="Calibri"/>
                <a:ea typeface="Calibri"/>
                <a:cs typeface="Calibri"/>
                <a:sym typeface="Calibri"/>
              </a:rPr>
              <a:t>personal</a:t>
            </a:r>
          </a:p>
          <a:p>
            <a:pPr lvl="1">
              <a:spcAft>
                <a:spcPts val="600"/>
              </a:spcAft>
              <a:buClr>
                <a:srgbClr val="CB203D"/>
              </a:buClr>
              <a:buSzPts val="2000"/>
            </a:pPr>
            <a:r>
              <a:rPr lang="en-US" sz="1800" b="1" dirty="0">
                <a:solidFill>
                  <a:srgbClr val="595959"/>
                </a:solidFill>
                <a:latin typeface="Calibri"/>
                <a:ea typeface="Calibri"/>
                <a:cs typeface="Calibri"/>
                <a:sym typeface="Calibri"/>
              </a:rPr>
              <a:t>Way forward</a:t>
            </a:r>
          </a:p>
          <a:p>
            <a:pPr marL="457189" lvl="1" indent="-457189">
              <a:spcAft>
                <a:spcPts val="600"/>
              </a:spcAft>
              <a:buClr>
                <a:srgbClr val="CB203D"/>
              </a:buClr>
              <a:buSzPts val="2000"/>
              <a:buFont typeface="Arial" panose="020B0604020202020204" pitchFamily="34" charset="0"/>
              <a:buChar char="•"/>
            </a:pPr>
            <a:r>
              <a:rPr lang="en-US" sz="1800" dirty="0">
                <a:solidFill>
                  <a:srgbClr val="595959"/>
                </a:solidFill>
                <a:latin typeface="Calibri"/>
                <a:ea typeface="Calibri"/>
                <a:cs typeface="Calibri"/>
                <a:sym typeface="Calibri"/>
              </a:rPr>
              <a:t>What is being done?</a:t>
            </a:r>
          </a:p>
          <a:p>
            <a:pPr marL="457189" lvl="1" indent="-457189">
              <a:spcAft>
                <a:spcPts val="600"/>
              </a:spcAft>
              <a:buClr>
                <a:srgbClr val="CB203D"/>
              </a:buClr>
              <a:buSzPts val="2000"/>
              <a:buFont typeface="Arial" panose="020B0604020202020204" pitchFamily="34" charset="0"/>
              <a:buChar char="•"/>
            </a:pPr>
            <a:r>
              <a:rPr lang="en-US" sz="1800" dirty="0">
                <a:solidFill>
                  <a:srgbClr val="595959"/>
                </a:solidFill>
                <a:latin typeface="Calibri"/>
                <a:ea typeface="Calibri"/>
                <a:cs typeface="Calibri"/>
                <a:sym typeface="Calibri"/>
              </a:rPr>
              <a:t>What could be done?</a:t>
            </a:r>
          </a:p>
        </p:txBody>
      </p:sp>
    </p:spTree>
    <p:extLst>
      <p:ext uri="{BB962C8B-B14F-4D97-AF65-F5344CB8AC3E}">
        <p14:creationId xmlns:p14="http://schemas.microsoft.com/office/powerpoint/2010/main" val="195878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p16"/>
          <p:cNvPicPr preferRelativeResize="0"/>
          <p:nvPr/>
        </p:nvPicPr>
        <p:blipFill>
          <a:blip r:embed="rId3">
            <a:extLst>
              <a:ext uri="{28A0092B-C50C-407E-A947-70E740481C1C}">
                <a14:useLocalDpi xmlns:a14="http://schemas.microsoft.com/office/drawing/2010/main" val="0"/>
              </a:ext>
            </a:extLst>
          </a:blip>
          <a:stretch>
            <a:fillRect/>
          </a:stretch>
        </p:blipFill>
        <p:spPr>
          <a:xfrm>
            <a:off x="6888088" y="0"/>
            <a:ext cx="5402427" cy="6866098"/>
          </a:xfrm>
          <a:prstGeom prst="rect">
            <a:avLst/>
          </a:prstGeom>
          <a:noFill/>
          <a:ln>
            <a:noFill/>
          </a:ln>
        </p:spPr>
      </p:pic>
      <p:pic>
        <p:nvPicPr>
          <p:cNvPr id="111" name="Google Shape;111;p16"/>
          <p:cNvPicPr preferRelativeResize="0"/>
          <p:nvPr/>
        </p:nvPicPr>
        <p:blipFill rotWithShape="1">
          <a:blip r:embed="rId4">
            <a:alphaModFix/>
          </a:blip>
          <a:srcRect l="37236" r="31842"/>
          <a:stretch/>
        </p:blipFill>
        <p:spPr>
          <a:xfrm>
            <a:off x="6693944" y="-8099"/>
            <a:ext cx="3135181" cy="6866099"/>
          </a:xfrm>
          <a:prstGeom prst="rect">
            <a:avLst/>
          </a:prstGeom>
          <a:noFill/>
          <a:ln>
            <a:noFill/>
          </a:ln>
        </p:spPr>
      </p:pic>
      <p:sp>
        <p:nvSpPr>
          <p:cNvPr id="9" name="Google Shape;91;p14"/>
          <p:cNvSpPr txBox="1"/>
          <p:nvPr/>
        </p:nvSpPr>
        <p:spPr>
          <a:xfrm>
            <a:off x="603362" y="404664"/>
            <a:ext cx="5276615" cy="665697"/>
          </a:xfrm>
          <a:prstGeom prst="rect">
            <a:avLst/>
          </a:prstGeom>
          <a:noFill/>
          <a:ln>
            <a:noFill/>
          </a:ln>
        </p:spPr>
        <p:txBody>
          <a:bodyPr spcFirstLastPara="1" wrap="square" lIns="91425" tIns="45700" rIns="91425" bIns="45700" anchor="ctr" anchorCtr="0">
            <a:noAutofit/>
          </a:bodyPr>
          <a:lstStyle/>
          <a:p>
            <a:pPr lvl="0">
              <a:lnSpc>
                <a:spcPct val="90000"/>
              </a:lnSpc>
              <a:buClr>
                <a:schemeClr val="dk1"/>
              </a:buClr>
              <a:buSzPts val="2700"/>
            </a:pPr>
            <a:r>
              <a:rPr lang="en-US" sz="3200" dirty="0">
                <a:latin typeface="Calibri" panose="020F0502020204030204" pitchFamily="34" charset="0"/>
                <a:cs typeface="Calibri" panose="020F0502020204030204" pitchFamily="34" charset="0"/>
              </a:rPr>
              <a:t>Some (brief) context (1)</a:t>
            </a:r>
            <a:endParaRPr lang="mt-MT" sz="3200" dirty="0">
              <a:latin typeface="Calibri" panose="020F0502020204030204" pitchFamily="34" charset="0"/>
              <a:cs typeface="Calibri" panose="020F0502020204030204" pitchFamily="34" charset="0"/>
            </a:endParaRPr>
          </a:p>
        </p:txBody>
      </p:sp>
      <p:sp>
        <p:nvSpPr>
          <p:cNvPr id="11" name="Google Shape;93;p14"/>
          <p:cNvSpPr txBox="1"/>
          <p:nvPr/>
        </p:nvSpPr>
        <p:spPr>
          <a:xfrm>
            <a:off x="618477" y="1484784"/>
            <a:ext cx="5420629" cy="3672408"/>
          </a:xfrm>
          <a:prstGeom prst="rect">
            <a:avLst/>
          </a:prstGeom>
          <a:noFill/>
          <a:ln>
            <a:noFill/>
          </a:ln>
        </p:spPr>
        <p:txBody>
          <a:bodyPr spcFirstLastPara="1" wrap="square" lIns="91425" tIns="45700" rIns="91425" bIns="45700" anchor="ctr" anchorCtr="0">
            <a:noAutofit/>
          </a:bodyPr>
          <a:lstStyle/>
          <a:p>
            <a:pPr lvl="0">
              <a:spcAft>
                <a:spcPts val="600"/>
              </a:spcAft>
              <a:buClr>
                <a:srgbClr val="CB203D"/>
              </a:buClr>
              <a:buSzPts val="2000"/>
            </a:pPr>
            <a:r>
              <a:rPr lang="en-GB" sz="1600" b="1" dirty="0">
                <a:solidFill>
                  <a:srgbClr val="595959"/>
                </a:solidFill>
                <a:latin typeface="Calibri"/>
                <a:ea typeface="Calibri"/>
                <a:cs typeface="Calibri"/>
                <a:sym typeface="Calibri"/>
              </a:rPr>
              <a:t>Research data</a:t>
            </a:r>
          </a:p>
          <a:p>
            <a:pPr lvl="0">
              <a:spcAft>
                <a:spcPts val="600"/>
              </a:spcAft>
              <a:buClr>
                <a:srgbClr val="CB203D"/>
              </a:buClr>
              <a:buSzPts val="2000"/>
            </a:pPr>
            <a:r>
              <a:rPr lang="en-GB" sz="1600" dirty="0">
                <a:solidFill>
                  <a:srgbClr val="595959"/>
                </a:solidFill>
                <a:latin typeface="Calibri"/>
                <a:ea typeface="Calibri"/>
                <a:cs typeface="Calibri"/>
                <a:sym typeface="Calibri"/>
              </a:rPr>
              <a:t>Research data is any information that has been collected, observed, generated, or created to validate original research findings. Although usually digital, research data also includes non-digital formats such as laboratory notebooks and diaries.</a:t>
            </a:r>
          </a:p>
          <a:p>
            <a:pPr lvl="0">
              <a:spcAft>
                <a:spcPts val="600"/>
              </a:spcAft>
              <a:buClr>
                <a:srgbClr val="CB203D"/>
              </a:buClr>
              <a:buSzPts val="2000"/>
            </a:pPr>
            <a:endParaRPr lang="en-US" sz="1600" dirty="0">
              <a:solidFill>
                <a:srgbClr val="595959"/>
              </a:solidFill>
              <a:latin typeface="Calibri"/>
              <a:ea typeface="Calibri"/>
              <a:cs typeface="Calibri"/>
              <a:sym typeface="Calibri"/>
            </a:endParaRPr>
          </a:p>
          <a:p>
            <a:pPr lvl="0">
              <a:spcAft>
                <a:spcPts val="600"/>
              </a:spcAft>
              <a:buClr>
                <a:srgbClr val="CB203D"/>
              </a:buClr>
              <a:buSzPts val="2000"/>
            </a:pPr>
            <a:r>
              <a:rPr lang="en-GB" sz="1600" b="1" dirty="0">
                <a:solidFill>
                  <a:srgbClr val="595959"/>
                </a:solidFill>
                <a:latin typeface="Calibri"/>
                <a:ea typeface="Calibri"/>
                <a:cs typeface="Calibri"/>
                <a:sym typeface="Calibri"/>
              </a:rPr>
              <a:t>Research data management</a:t>
            </a:r>
          </a:p>
          <a:p>
            <a:pPr lvl="0">
              <a:spcAft>
                <a:spcPts val="600"/>
              </a:spcAft>
              <a:buClr>
                <a:srgbClr val="CB203D"/>
              </a:buClr>
              <a:buSzPts val="2000"/>
            </a:pPr>
            <a:r>
              <a:rPr lang="en-GB" sz="1600" dirty="0">
                <a:solidFill>
                  <a:srgbClr val="595959"/>
                </a:solidFill>
                <a:latin typeface="Calibri"/>
                <a:ea typeface="Calibri"/>
                <a:cs typeface="Calibri"/>
                <a:sym typeface="Calibri"/>
              </a:rPr>
              <a:t>Research data management (RDM) is a term that describes the organisation, storage, preservation, and sharing of data collected and used in a research project. It involves the everyday management of research data during the lifetime of a research project (for example, using consistent file naming conventions). It also involves decisions about how data will be preserved and shared after the project is completed (for example, depositing the data in a repository for long-term archiving and access).</a:t>
            </a:r>
          </a:p>
          <a:p>
            <a:pPr lvl="0">
              <a:spcAft>
                <a:spcPts val="600"/>
              </a:spcAft>
              <a:buClr>
                <a:srgbClr val="CB203D"/>
              </a:buClr>
              <a:buSzPts val="2000"/>
            </a:pPr>
            <a:endParaRPr lang="en-GB" sz="1600" dirty="0">
              <a:solidFill>
                <a:srgbClr val="595959"/>
              </a:solidFill>
              <a:latin typeface="Calibri"/>
              <a:ea typeface="Calibri"/>
              <a:cs typeface="Calibri"/>
              <a:sym typeface="Calibri"/>
            </a:endParaRPr>
          </a:p>
        </p:txBody>
      </p:sp>
    </p:spTree>
    <p:extLst>
      <p:ext uri="{BB962C8B-B14F-4D97-AF65-F5344CB8AC3E}">
        <p14:creationId xmlns:p14="http://schemas.microsoft.com/office/powerpoint/2010/main" val="627464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p16"/>
          <p:cNvPicPr preferRelativeResize="0"/>
          <p:nvPr/>
        </p:nvPicPr>
        <p:blipFill>
          <a:blip r:embed="rId3">
            <a:extLst>
              <a:ext uri="{28A0092B-C50C-407E-A947-70E740481C1C}">
                <a14:useLocalDpi xmlns:a14="http://schemas.microsoft.com/office/drawing/2010/main" val="0"/>
              </a:ext>
            </a:extLst>
          </a:blip>
          <a:stretch>
            <a:fillRect/>
          </a:stretch>
        </p:blipFill>
        <p:spPr>
          <a:xfrm>
            <a:off x="6888088" y="0"/>
            <a:ext cx="5402427" cy="6866098"/>
          </a:xfrm>
          <a:prstGeom prst="rect">
            <a:avLst/>
          </a:prstGeom>
          <a:noFill/>
          <a:ln>
            <a:noFill/>
          </a:ln>
        </p:spPr>
      </p:pic>
      <p:pic>
        <p:nvPicPr>
          <p:cNvPr id="111" name="Google Shape;111;p16"/>
          <p:cNvPicPr preferRelativeResize="0"/>
          <p:nvPr/>
        </p:nvPicPr>
        <p:blipFill rotWithShape="1">
          <a:blip r:embed="rId4">
            <a:alphaModFix/>
          </a:blip>
          <a:srcRect l="37236" r="31842"/>
          <a:stretch/>
        </p:blipFill>
        <p:spPr>
          <a:xfrm>
            <a:off x="6693944" y="-8099"/>
            <a:ext cx="3135181" cy="6866099"/>
          </a:xfrm>
          <a:prstGeom prst="rect">
            <a:avLst/>
          </a:prstGeom>
          <a:noFill/>
          <a:ln>
            <a:noFill/>
          </a:ln>
        </p:spPr>
      </p:pic>
      <p:sp>
        <p:nvSpPr>
          <p:cNvPr id="9" name="Google Shape;91;p14"/>
          <p:cNvSpPr txBox="1"/>
          <p:nvPr/>
        </p:nvSpPr>
        <p:spPr>
          <a:xfrm>
            <a:off x="603362" y="404664"/>
            <a:ext cx="5276615" cy="665697"/>
          </a:xfrm>
          <a:prstGeom prst="rect">
            <a:avLst/>
          </a:prstGeom>
          <a:noFill/>
          <a:ln>
            <a:noFill/>
          </a:ln>
        </p:spPr>
        <p:txBody>
          <a:bodyPr spcFirstLastPara="1" wrap="square" lIns="91425" tIns="45700" rIns="91425" bIns="45700" anchor="ctr" anchorCtr="0">
            <a:noAutofit/>
          </a:bodyPr>
          <a:lstStyle/>
          <a:p>
            <a:pPr lvl="0">
              <a:lnSpc>
                <a:spcPct val="90000"/>
              </a:lnSpc>
              <a:buClr>
                <a:schemeClr val="dk1"/>
              </a:buClr>
              <a:buSzPts val="2700"/>
            </a:pPr>
            <a:r>
              <a:rPr lang="en-US" sz="3200" dirty="0">
                <a:latin typeface="Calibri" panose="020F0502020204030204" pitchFamily="34" charset="0"/>
                <a:cs typeface="Calibri" panose="020F0502020204030204" pitchFamily="34" charset="0"/>
              </a:rPr>
              <a:t>Some (brief) context (2)</a:t>
            </a:r>
            <a:endParaRPr lang="mt-MT" sz="3200" dirty="0">
              <a:latin typeface="Calibri" panose="020F0502020204030204" pitchFamily="34" charset="0"/>
              <a:cs typeface="Calibri" panose="020F0502020204030204" pitchFamily="34" charset="0"/>
            </a:endParaRPr>
          </a:p>
        </p:txBody>
      </p:sp>
      <p:sp>
        <p:nvSpPr>
          <p:cNvPr id="11" name="Google Shape;93;p14"/>
          <p:cNvSpPr txBox="1"/>
          <p:nvPr/>
        </p:nvSpPr>
        <p:spPr>
          <a:xfrm>
            <a:off x="618477" y="1556792"/>
            <a:ext cx="5420629" cy="3600400"/>
          </a:xfrm>
          <a:prstGeom prst="rect">
            <a:avLst/>
          </a:prstGeom>
          <a:noFill/>
          <a:ln>
            <a:noFill/>
          </a:ln>
        </p:spPr>
        <p:txBody>
          <a:bodyPr spcFirstLastPara="1" wrap="square" lIns="91425" tIns="45700" rIns="91425" bIns="45700" anchor="ctr" anchorCtr="0">
            <a:noAutofit/>
          </a:bodyPr>
          <a:lstStyle/>
          <a:p>
            <a:pPr lvl="0">
              <a:spcAft>
                <a:spcPts val="600"/>
              </a:spcAft>
              <a:buClr>
                <a:srgbClr val="CB203D"/>
              </a:buClr>
              <a:buSzPts val="2000"/>
            </a:pPr>
            <a:r>
              <a:rPr lang="en-GB" sz="1600" b="1" dirty="0">
                <a:solidFill>
                  <a:srgbClr val="595959"/>
                </a:solidFill>
                <a:latin typeface="Calibri"/>
                <a:ea typeface="Calibri"/>
                <a:cs typeface="Calibri"/>
                <a:sym typeface="Calibri"/>
              </a:rPr>
              <a:t>Data management plan</a:t>
            </a:r>
          </a:p>
          <a:p>
            <a:pPr lvl="0">
              <a:spcAft>
                <a:spcPts val="600"/>
              </a:spcAft>
              <a:buClr>
                <a:srgbClr val="CB203D"/>
              </a:buClr>
              <a:buSzPts val="2000"/>
            </a:pPr>
            <a:r>
              <a:rPr lang="en-GB" sz="1600" dirty="0">
                <a:solidFill>
                  <a:srgbClr val="595959"/>
                </a:solidFill>
                <a:latin typeface="Calibri"/>
                <a:ea typeface="Calibri"/>
                <a:cs typeface="Calibri"/>
                <a:sym typeface="Calibri"/>
              </a:rPr>
              <a:t>Data management plan is a plan that outlines how data will be managed from the point of collection at the start of a research project all the way through to what will happen to the data once the project is concluded. Typically a data management plan (DMP) will cover areas such as collection strategy, backup and storage of data, ethical/legal requirements related to data, data sharing, and data archiving.</a:t>
            </a:r>
          </a:p>
          <a:p>
            <a:pPr lvl="0">
              <a:spcAft>
                <a:spcPts val="600"/>
              </a:spcAft>
              <a:buClr>
                <a:srgbClr val="CB203D"/>
              </a:buClr>
              <a:buSzPts val="2000"/>
            </a:pPr>
            <a:endParaRPr lang="en-US" sz="1600" dirty="0">
              <a:solidFill>
                <a:srgbClr val="595959"/>
              </a:solidFill>
              <a:latin typeface="Calibri"/>
              <a:ea typeface="Calibri"/>
              <a:cs typeface="Calibri"/>
              <a:sym typeface="Calibri"/>
            </a:endParaRPr>
          </a:p>
          <a:p>
            <a:pPr lvl="0">
              <a:spcAft>
                <a:spcPts val="600"/>
              </a:spcAft>
              <a:buClr>
                <a:srgbClr val="CB203D"/>
              </a:buClr>
              <a:buSzPts val="2000"/>
            </a:pPr>
            <a:r>
              <a:rPr lang="en-GB" sz="1600" b="1" dirty="0">
                <a:solidFill>
                  <a:srgbClr val="595959"/>
                </a:solidFill>
                <a:latin typeface="Calibri"/>
                <a:ea typeface="Calibri"/>
                <a:cs typeface="Calibri"/>
                <a:sym typeface="Calibri"/>
              </a:rPr>
              <a:t>Open data</a:t>
            </a:r>
          </a:p>
          <a:p>
            <a:pPr lvl="0">
              <a:spcAft>
                <a:spcPts val="600"/>
              </a:spcAft>
              <a:buClr>
                <a:srgbClr val="CB203D"/>
              </a:buClr>
              <a:buSzPts val="2000"/>
            </a:pPr>
            <a:r>
              <a:rPr lang="en-GB" sz="1600" dirty="0">
                <a:solidFill>
                  <a:srgbClr val="595959"/>
                </a:solidFill>
                <a:latin typeface="Calibri"/>
                <a:ea typeface="Calibri"/>
                <a:cs typeface="Calibri"/>
                <a:sym typeface="Calibri"/>
              </a:rPr>
              <a:t>Open data is data that can be freely used, re-used and redistributed by anyone - subject only, at most, to the requirement to attribute and </a:t>
            </a:r>
            <a:r>
              <a:rPr lang="en-GB" sz="1600" dirty="0" err="1">
                <a:solidFill>
                  <a:srgbClr val="595959"/>
                </a:solidFill>
                <a:latin typeface="Calibri"/>
                <a:ea typeface="Calibri"/>
                <a:cs typeface="Calibri"/>
                <a:sym typeface="Calibri"/>
              </a:rPr>
              <a:t>sharealike</a:t>
            </a:r>
            <a:r>
              <a:rPr lang="en-GB" sz="1600" dirty="0">
                <a:solidFill>
                  <a:srgbClr val="595959"/>
                </a:solidFill>
                <a:latin typeface="Calibri"/>
                <a:ea typeface="Calibri"/>
                <a:cs typeface="Calibri"/>
                <a:sym typeface="Calibri"/>
              </a:rPr>
              <a:t>. </a:t>
            </a:r>
          </a:p>
          <a:p>
            <a:pPr lvl="0">
              <a:spcAft>
                <a:spcPts val="600"/>
              </a:spcAft>
              <a:buClr>
                <a:srgbClr val="CB203D"/>
              </a:buClr>
              <a:buSzPts val="2000"/>
            </a:pPr>
            <a:endParaRPr lang="en-GB" sz="1600" dirty="0">
              <a:solidFill>
                <a:srgbClr val="595959"/>
              </a:solidFill>
              <a:latin typeface="Calibri"/>
              <a:ea typeface="Calibri"/>
              <a:cs typeface="Calibri"/>
              <a:sym typeface="Calibri"/>
            </a:endParaRPr>
          </a:p>
        </p:txBody>
      </p:sp>
    </p:spTree>
    <p:extLst>
      <p:ext uri="{BB962C8B-B14F-4D97-AF65-F5344CB8AC3E}">
        <p14:creationId xmlns:p14="http://schemas.microsoft.com/office/powerpoint/2010/main" val="746150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p16"/>
          <p:cNvPicPr preferRelativeResize="0"/>
          <p:nvPr/>
        </p:nvPicPr>
        <p:blipFill>
          <a:blip r:embed="rId3">
            <a:extLst>
              <a:ext uri="{28A0092B-C50C-407E-A947-70E740481C1C}">
                <a14:useLocalDpi xmlns:a14="http://schemas.microsoft.com/office/drawing/2010/main" val="0"/>
              </a:ext>
            </a:extLst>
          </a:blip>
          <a:stretch>
            <a:fillRect/>
          </a:stretch>
        </p:blipFill>
        <p:spPr>
          <a:xfrm>
            <a:off x="6888088" y="0"/>
            <a:ext cx="5402427" cy="6866098"/>
          </a:xfrm>
          <a:prstGeom prst="rect">
            <a:avLst/>
          </a:prstGeom>
          <a:noFill/>
          <a:ln>
            <a:noFill/>
          </a:ln>
        </p:spPr>
      </p:pic>
      <p:pic>
        <p:nvPicPr>
          <p:cNvPr id="111" name="Google Shape;111;p16"/>
          <p:cNvPicPr preferRelativeResize="0"/>
          <p:nvPr/>
        </p:nvPicPr>
        <p:blipFill rotWithShape="1">
          <a:blip r:embed="rId4">
            <a:alphaModFix/>
          </a:blip>
          <a:srcRect l="37236" r="31842"/>
          <a:stretch/>
        </p:blipFill>
        <p:spPr>
          <a:xfrm>
            <a:off x="6693944" y="-8099"/>
            <a:ext cx="3135181" cy="6866099"/>
          </a:xfrm>
          <a:prstGeom prst="rect">
            <a:avLst/>
          </a:prstGeom>
          <a:noFill/>
          <a:ln>
            <a:noFill/>
          </a:ln>
        </p:spPr>
      </p:pic>
      <p:sp>
        <p:nvSpPr>
          <p:cNvPr id="9" name="Google Shape;91;p14"/>
          <p:cNvSpPr txBox="1"/>
          <p:nvPr/>
        </p:nvSpPr>
        <p:spPr>
          <a:xfrm>
            <a:off x="603362" y="404664"/>
            <a:ext cx="5276615" cy="665697"/>
          </a:xfrm>
          <a:prstGeom prst="rect">
            <a:avLst/>
          </a:prstGeom>
          <a:noFill/>
          <a:ln>
            <a:noFill/>
          </a:ln>
        </p:spPr>
        <p:txBody>
          <a:bodyPr spcFirstLastPara="1" wrap="square" lIns="91425" tIns="45700" rIns="91425" bIns="45700" anchor="ctr" anchorCtr="0">
            <a:noAutofit/>
          </a:bodyPr>
          <a:lstStyle/>
          <a:p>
            <a:pPr lvl="0">
              <a:lnSpc>
                <a:spcPct val="90000"/>
              </a:lnSpc>
              <a:buClr>
                <a:schemeClr val="dk1"/>
              </a:buClr>
              <a:buSzPts val="2700"/>
            </a:pPr>
            <a:r>
              <a:rPr lang="en-US" sz="3200" dirty="0">
                <a:latin typeface="Calibri" panose="020F0502020204030204" pitchFamily="34" charset="0"/>
                <a:cs typeface="Calibri" panose="020F0502020204030204" pitchFamily="34" charset="0"/>
              </a:rPr>
              <a:t>Some (brief) context (3)</a:t>
            </a:r>
            <a:endParaRPr lang="mt-MT" sz="3200" dirty="0">
              <a:latin typeface="Calibri" panose="020F0502020204030204" pitchFamily="34" charset="0"/>
              <a:cs typeface="Calibri" panose="020F0502020204030204" pitchFamily="34" charset="0"/>
            </a:endParaRPr>
          </a:p>
        </p:txBody>
      </p:sp>
      <p:sp>
        <p:nvSpPr>
          <p:cNvPr id="11" name="Google Shape;93;p14"/>
          <p:cNvSpPr txBox="1"/>
          <p:nvPr/>
        </p:nvSpPr>
        <p:spPr>
          <a:xfrm>
            <a:off x="618477" y="1556792"/>
            <a:ext cx="5420629" cy="3600400"/>
          </a:xfrm>
          <a:prstGeom prst="rect">
            <a:avLst/>
          </a:prstGeom>
          <a:noFill/>
          <a:ln>
            <a:noFill/>
          </a:ln>
        </p:spPr>
        <p:txBody>
          <a:bodyPr spcFirstLastPara="1" wrap="square" lIns="91425" tIns="45700" rIns="91425" bIns="45700" anchor="ctr" anchorCtr="0">
            <a:noAutofit/>
          </a:bodyPr>
          <a:lstStyle/>
          <a:p>
            <a:pPr lvl="0">
              <a:spcAft>
                <a:spcPts val="600"/>
              </a:spcAft>
              <a:buClr>
                <a:srgbClr val="CB203D"/>
              </a:buClr>
              <a:buSzPts val="2000"/>
            </a:pPr>
            <a:r>
              <a:rPr lang="en-GB" sz="1600" b="1" dirty="0">
                <a:solidFill>
                  <a:srgbClr val="595959"/>
                </a:solidFill>
                <a:latin typeface="Calibri"/>
                <a:ea typeface="Calibri"/>
                <a:cs typeface="Calibri"/>
                <a:sym typeface="Calibri"/>
              </a:rPr>
              <a:t>So why is it important to share research data?</a:t>
            </a:r>
          </a:p>
          <a:p>
            <a:pPr marL="285750" lvl="0" indent="-285750">
              <a:spcAft>
                <a:spcPts val="600"/>
              </a:spcAft>
              <a:buClr>
                <a:srgbClr val="CB203D"/>
              </a:buClr>
              <a:buSzPts val="2000"/>
              <a:buFont typeface="Arial" panose="020B0604020202020204" pitchFamily="34" charset="0"/>
              <a:buChar char="•"/>
            </a:pPr>
            <a:r>
              <a:rPr lang="en-GB" sz="1600" dirty="0">
                <a:solidFill>
                  <a:srgbClr val="595959"/>
                </a:solidFill>
                <a:latin typeface="Calibri"/>
                <a:ea typeface="Calibri"/>
                <a:cs typeface="Calibri"/>
                <a:sym typeface="Calibri"/>
              </a:rPr>
              <a:t>Traditional forms of research outputs (e. g. Journal article) offer only a distilled interpretation of the entire research</a:t>
            </a:r>
          </a:p>
          <a:p>
            <a:pPr marL="285750" lvl="0" indent="-285750">
              <a:spcAft>
                <a:spcPts val="600"/>
              </a:spcAft>
              <a:buClr>
                <a:srgbClr val="CB203D"/>
              </a:buClr>
              <a:buSzPts val="2000"/>
              <a:buFont typeface="Arial" panose="020B0604020202020204" pitchFamily="34" charset="0"/>
              <a:buChar char="•"/>
            </a:pPr>
            <a:r>
              <a:rPr lang="en-GB" sz="1600" dirty="0">
                <a:solidFill>
                  <a:srgbClr val="595959"/>
                </a:solidFill>
                <a:latin typeface="Calibri"/>
                <a:ea typeface="Calibri"/>
                <a:cs typeface="Calibri"/>
                <a:sym typeface="Calibri"/>
              </a:rPr>
              <a:t>Democratization of science - the vast majority of research worldwide is funded from taxpayer money → shouldn’t the public have greater influence over science?</a:t>
            </a:r>
          </a:p>
          <a:p>
            <a:pPr marL="285750" lvl="0" indent="-285750">
              <a:spcAft>
                <a:spcPts val="600"/>
              </a:spcAft>
              <a:buClr>
                <a:srgbClr val="CB203D"/>
              </a:buClr>
              <a:buSzPts val="2000"/>
              <a:buFont typeface="Arial" panose="020B0604020202020204" pitchFamily="34" charset="0"/>
              <a:buChar char="•"/>
            </a:pPr>
            <a:r>
              <a:rPr lang="en-GB" sz="1600" dirty="0">
                <a:solidFill>
                  <a:srgbClr val="595959"/>
                </a:solidFill>
                <a:latin typeface="Calibri"/>
                <a:ea typeface="Calibri"/>
                <a:cs typeface="Calibri"/>
                <a:sym typeface="Calibri"/>
              </a:rPr>
              <a:t>Cost-effectiveness - past results can be studied and meta-analyses made without collecting the same material again (although this has been questioned on the basis that the workload to make data understandable to others requires a lot of time and money)</a:t>
            </a:r>
          </a:p>
          <a:p>
            <a:pPr marL="285750" lvl="0" indent="-285750">
              <a:spcAft>
                <a:spcPts val="600"/>
              </a:spcAft>
              <a:buClr>
                <a:srgbClr val="CB203D"/>
              </a:buClr>
              <a:buSzPts val="2000"/>
              <a:buFont typeface="Arial" panose="020B0604020202020204" pitchFamily="34" charset="0"/>
              <a:buChar char="•"/>
            </a:pPr>
            <a:r>
              <a:rPr lang="en-GB" sz="1600" dirty="0">
                <a:solidFill>
                  <a:srgbClr val="595959"/>
                </a:solidFill>
                <a:latin typeface="Calibri"/>
                <a:ea typeface="Calibri"/>
                <a:cs typeface="Calibri"/>
                <a:sym typeface="Calibri"/>
              </a:rPr>
              <a:t>Speed - see above</a:t>
            </a:r>
          </a:p>
          <a:p>
            <a:pPr marL="285750" lvl="0" indent="-285750">
              <a:spcAft>
                <a:spcPts val="600"/>
              </a:spcAft>
              <a:buClr>
                <a:srgbClr val="CB203D"/>
              </a:buClr>
              <a:buSzPts val="2000"/>
              <a:buFont typeface="Arial" panose="020B0604020202020204" pitchFamily="34" charset="0"/>
              <a:buChar char="•"/>
            </a:pPr>
            <a:r>
              <a:rPr lang="en-GB" sz="1600" dirty="0">
                <a:solidFill>
                  <a:srgbClr val="595959"/>
                </a:solidFill>
                <a:latin typeface="Calibri"/>
                <a:ea typeface="Calibri"/>
                <a:cs typeface="Calibri"/>
                <a:sym typeface="Calibri"/>
              </a:rPr>
              <a:t>Increased transparency and quality - more people, not only scholars, will have the opportunity to use and reuse the data → more robust scholarly record</a:t>
            </a:r>
          </a:p>
          <a:p>
            <a:pPr marL="285750" lvl="0" indent="-285750">
              <a:spcAft>
                <a:spcPts val="600"/>
              </a:spcAft>
              <a:buClr>
                <a:srgbClr val="CB203D"/>
              </a:buClr>
              <a:buSzPts val="2000"/>
              <a:buFont typeface="Arial" panose="020B0604020202020204" pitchFamily="34" charset="0"/>
              <a:buChar char="•"/>
            </a:pPr>
            <a:endParaRPr lang="en-GB" sz="1600" dirty="0">
              <a:solidFill>
                <a:srgbClr val="595959"/>
              </a:solidFill>
              <a:latin typeface="Calibri"/>
              <a:ea typeface="Calibri"/>
              <a:cs typeface="Calibri"/>
              <a:sym typeface="Calibri"/>
            </a:endParaRPr>
          </a:p>
        </p:txBody>
      </p:sp>
    </p:spTree>
    <p:extLst>
      <p:ext uri="{BB962C8B-B14F-4D97-AF65-F5344CB8AC3E}">
        <p14:creationId xmlns:p14="http://schemas.microsoft.com/office/powerpoint/2010/main" val="1786407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p16"/>
          <p:cNvPicPr preferRelativeResize="0"/>
          <p:nvPr/>
        </p:nvPicPr>
        <p:blipFill>
          <a:blip r:embed="rId3">
            <a:extLst>
              <a:ext uri="{28A0092B-C50C-407E-A947-70E740481C1C}">
                <a14:useLocalDpi xmlns:a14="http://schemas.microsoft.com/office/drawing/2010/main" val="0"/>
              </a:ext>
            </a:extLst>
          </a:blip>
          <a:stretch>
            <a:fillRect/>
          </a:stretch>
        </p:blipFill>
        <p:spPr>
          <a:xfrm>
            <a:off x="6888088" y="0"/>
            <a:ext cx="5402427" cy="6866098"/>
          </a:xfrm>
          <a:prstGeom prst="rect">
            <a:avLst/>
          </a:prstGeom>
          <a:noFill/>
          <a:ln>
            <a:noFill/>
          </a:ln>
        </p:spPr>
      </p:pic>
      <p:pic>
        <p:nvPicPr>
          <p:cNvPr id="111" name="Google Shape;111;p16"/>
          <p:cNvPicPr preferRelativeResize="0"/>
          <p:nvPr/>
        </p:nvPicPr>
        <p:blipFill rotWithShape="1">
          <a:blip r:embed="rId4">
            <a:alphaModFix/>
          </a:blip>
          <a:srcRect l="37236" r="31842"/>
          <a:stretch/>
        </p:blipFill>
        <p:spPr>
          <a:xfrm>
            <a:off x="6693944" y="-8099"/>
            <a:ext cx="3135181" cy="6866099"/>
          </a:xfrm>
          <a:prstGeom prst="rect">
            <a:avLst/>
          </a:prstGeom>
          <a:noFill/>
          <a:ln>
            <a:noFill/>
          </a:ln>
        </p:spPr>
      </p:pic>
      <p:sp>
        <p:nvSpPr>
          <p:cNvPr id="9" name="Google Shape;91;p14"/>
          <p:cNvSpPr txBox="1"/>
          <p:nvPr/>
        </p:nvSpPr>
        <p:spPr>
          <a:xfrm>
            <a:off x="603362" y="404664"/>
            <a:ext cx="5276615" cy="665697"/>
          </a:xfrm>
          <a:prstGeom prst="rect">
            <a:avLst/>
          </a:prstGeom>
          <a:noFill/>
          <a:ln>
            <a:noFill/>
          </a:ln>
        </p:spPr>
        <p:txBody>
          <a:bodyPr spcFirstLastPara="1" wrap="square" lIns="91425" tIns="45700" rIns="91425" bIns="45700" anchor="ctr" anchorCtr="0">
            <a:noAutofit/>
          </a:bodyPr>
          <a:lstStyle/>
          <a:p>
            <a:pPr lvl="0">
              <a:lnSpc>
                <a:spcPct val="90000"/>
              </a:lnSpc>
              <a:buClr>
                <a:schemeClr val="dk1"/>
              </a:buClr>
              <a:buSzPts val="2700"/>
            </a:pPr>
            <a:r>
              <a:rPr lang="en-US" sz="3200" dirty="0">
                <a:latin typeface="Calibri" panose="020F0502020204030204" pitchFamily="34" charset="0"/>
                <a:cs typeface="Calibri" panose="020F0502020204030204" pitchFamily="34" charset="0"/>
              </a:rPr>
              <a:t>Some (brief) context (4)</a:t>
            </a:r>
            <a:endParaRPr lang="mt-MT" sz="3200" dirty="0">
              <a:latin typeface="Calibri" panose="020F0502020204030204" pitchFamily="34" charset="0"/>
              <a:cs typeface="Calibri" panose="020F0502020204030204" pitchFamily="34" charset="0"/>
            </a:endParaRPr>
          </a:p>
        </p:txBody>
      </p:sp>
      <p:pic>
        <p:nvPicPr>
          <p:cNvPr id="1026" name="Picture 2" descr="https://lh4.googleusercontent.com/Y_0pdoBg1vc937wFJc3geB6G7n-Z-T4x9GKF7xOELF-aOkBvj6oCyqSIp4juqwdK3QjhBYhoJiRNKCpcFVs0XfBDCOOVeTJS04pCfTU8yXKV5ZAIYodCFH7JdO6YxSZr5sWZafZ6">
            <a:extLst>
              <a:ext uri="{FF2B5EF4-FFF2-40B4-BE49-F238E27FC236}">
                <a16:creationId xmlns:a16="http://schemas.microsoft.com/office/drawing/2014/main" id="{4244B0C7-CDD6-453E-8682-9B5B92AA25D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950" y="1065673"/>
            <a:ext cx="6611494" cy="466758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BB8803CB-F74B-4EC1-ACDC-AEBD130BDF76}"/>
              </a:ext>
            </a:extLst>
          </p:cNvPr>
          <p:cNvSpPr txBox="1"/>
          <p:nvPr/>
        </p:nvSpPr>
        <p:spPr>
          <a:xfrm>
            <a:off x="1174392" y="5781074"/>
            <a:ext cx="5616624" cy="246221"/>
          </a:xfrm>
          <a:prstGeom prst="rect">
            <a:avLst/>
          </a:prstGeom>
          <a:noFill/>
        </p:spPr>
        <p:txBody>
          <a:bodyPr wrap="square" rtlCol="0">
            <a:spAutoFit/>
          </a:bodyPr>
          <a:lstStyle/>
          <a:p>
            <a:r>
              <a:rPr lang="en-US" sz="1000" dirty="0" err="1"/>
              <a:t>Donnely</a:t>
            </a:r>
            <a:r>
              <a:rPr lang="en-US" sz="1000" dirty="0"/>
              <a:t>, M. (2015). Open Access to Research Data: Challenges and Solutions [presentation].</a:t>
            </a:r>
            <a:endParaRPr lang="en-GB" sz="1000" dirty="0"/>
          </a:p>
        </p:txBody>
      </p:sp>
    </p:spTree>
    <p:extLst>
      <p:ext uri="{BB962C8B-B14F-4D97-AF65-F5344CB8AC3E}">
        <p14:creationId xmlns:p14="http://schemas.microsoft.com/office/powerpoint/2010/main" val="853063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p16"/>
          <p:cNvPicPr preferRelativeResize="0"/>
          <p:nvPr/>
        </p:nvPicPr>
        <p:blipFill>
          <a:blip r:embed="rId3">
            <a:extLst>
              <a:ext uri="{28A0092B-C50C-407E-A947-70E740481C1C}">
                <a14:useLocalDpi xmlns:a14="http://schemas.microsoft.com/office/drawing/2010/main" val="0"/>
              </a:ext>
            </a:extLst>
          </a:blip>
          <a:stretch>
            <a:fillRect/>
          </a:stretch>
        </p:blipFill>
        <p:spPr>
          <a:xfrm>
            <a:off x="6888088" y="0"/>
            <a:ext cx="5402427" cy="6866098"/>
          </a:xfrm>
          <a:prstGeom prst="rect">
            <a:avLst/>
          </a:prstGeom>
          <a:noFill/>
          <a:ln>
            <a:noFill/>
          </a:ln>
        </p:spPr>
      </p:pic>
      <p:pic>
        <p:nvPicPr>
          <p:cNvPr id="111" name="Google Shape;111;p16"/>
          <p:cNvPicPr preferRelativeResize="0"/>
          <p:nvPr/>
        </p:nvPicPr>
        <p:blipFill rotWithShape="1">
          <a:blip r:embed="rId4">
            <a:alphaModFix/>
          </a:blip>
          <a:srcRect l="37236" r="31842"/>
          <a:stretch/>
        </p:blipFill>
        <p:spPr>
          <a:xfrm>
            <a:off x="6693944" y="-8099"/>
            <a:ext cx="3135181" cy="6866099"/>
          </a:xfrm>
          <a:prstGeom prst="rect">
            <a:avLst/>
          </a:prstGeom>
          <a:noFill/>
          <a:ln>
            <a:noFill/>
          </a:ln>
        </p:spPr>
      </p:pic>
      <p:sp>
        <p:nvSpPr>
          <p:cNvPr id="9" name="Google Shape;91;p14"/>
          <p:cNvSpPr txBox="1"/>
          <p:nvPr/>
        </p:nvSpPr>
        <p:spPr>
          <a:xfrm>
            <a:off x="603362" y="404664"/>
            <a:ext cx="5276615" cy="665697"/>
          </a:xfrm>
          <a:prstGeom prst="rect">
            <a:avLst/>
          </a:prstGeom>
          <a:noFill/>
          <a:ln>
            <a:noFill/>
          </a:ln>
        </p:spPr>
        <p:txBody>
          <a:bodyPr spcFirstLastPara="1" wrap="square" lIns="91425" tIns="45700" rIns="91425" bIns="45700" anchor="ctr" anchorCtr="0">
            <a:noAutofit/>
          </a:bodyPr>
          <a:lstStyle/>
          <a:p>
            <a:pPr lvl="0">
              <a:lnSpc>
                <a:spcPct val="90000"/>
              </a:lnSpc>
              <a:buClr>
                <a:schemeClr val="dk1"/>
              </a:buClr>
              <a:buSzPts val="2700"/>
            </a:pPr>
            <a:r>
              <a:rPr lang="en-US" sz="3200" dirty="0">
                <a:latin typeface="Calibri" panose="020F0502020204030204" pitchFamily="34" charset="0"/>
                <a:cs typeface="Calibri" panose="020F0502020204030204" pitchFamily="34" charset="0"/>
              </a:rPr>
              <a:t>Some (brief) context (5)</a:t>
            </a:r>
            <a:endParaRPr lang="mt-MT" sz="3200" dirty="0">
              <a:latin typeface="Calibri" panose="020F0502020204030204" pitchFamily="34" charset="0"/>
              <a:cs typeface="Calibri" panose="020F0502020204030204" pitchFamily="34" charset="0"/>
            </a:endParaRPr>
          </a:p>
        </p:txBody>
      </p:sp>
      <p:pic>
        <p:nvPicPr>
          <p:cNvPr id="2050" name="Picture 2" descr="https://lh5.googleusercontent.com/3bI2OuvDqihpHCnoJBavvtTI2Nh2OhE1ox_Im6fsTf9yplwaxmEBHRAd9AK3eb37DydRbSR3fx8VAK0YON9AEqiaDEHx650rVl0I87Zz3yXYeqLISIOHb_zzuiEiK-uor3XBPcY-">
            <a:extLst>
              <a:ext uri="{FF2B5EF4-FFF2-40B4-BE49-F238E27FC236}">
                <a16:creationId xmlns:a16="http://schemas.microsoft.com/office/drawing/2014/main" id="{83D3D6FE-B009-4AD7-9A2F-0845B4DE6A7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157" y="1412776"/>
            <a:ext cx="5371820" cy="403511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27BAC89B-5F6D-4DBC-9B3B-8EA65E0EA66C}"/>
              </a:ext>
            </a:extLst>
          </p:cNvPr>
          <p:cNvPicPr>
            <a:picLocks noChangeAspect="1"/>
          </p:cNvPicPr>
          <p:nvPr/>
        </p:nvPicPr>
        <p:blipFill>
          <a:blip r:embed="rId6"/>
          <a:stretch>
            <a:fillRect/>
          </a:stretch>
        </p:blipFill>
        <p:spPr>
          <a:xfrm>
            <a:off x="5544748" y="1377699"/>
            <a:ext cx="2231143" cy="755157"/>
          </a:xfrm>
          <a:prstGeom prst="rect">
            <a:avLst/>
          </a:prstGeom>
        </p:spPr>
      </p:pic>
    </p:spTree>
    <p:extLst>
      <p:ext uri="{BB962C8B-B14F-4D97-AF65-F5344CB8AC3E}">
        <p14:creationId xmlns:p14="http://schemas.microsoft.com/office/powerpoint/2010/main" val="1847403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p16"/>
          <p:cNvPicPr preferRelativeResize="0"/>
          <p:nvPr/>
        </p:nvPicPr>
        <p:blipFill>
          <a:blip r:embed="rId3">
            <a:extLst>
              <a:ext uri="{28A0092B-C50C-407E-A947-70E740481C1C}">
                <a14:useLocalDpi xmlns:a14="http://schemas.microsoft.com/office/drawing/2010/main" val="0"/>
              </a:ext>
            </a:extLst>
          </a:blip>
          <a:stretch>
            <a:fillRect/>
          </a:stretch>
        </p:blipFill>
        <p:spPr>
          <a:xfrm>
            <a:off x="6888088" y="0"/>
            <a:ext cx="5402427" cy="6866098"/>
          </a:xfrm>
          <a:prstGeom prst="rect">
            <a:avLst/>
          </a:prstGeom>
          <a:noFill/>
          <a:ln>
            <a:noFill/>
          </a:ln>
        </p:spPr>
      </p:pic>
      <p:pic>
        <p:nvPicPr>
          <p:cNvPr id="111" name="Google Shape;111;p16"/>
          <p:cNvPicPr preferRelativeResize="0"/>
          <p:nvPr/>
        </p:nvPicPr>
        <p:blipFill rotWithShape="1">
          <a:blip r:embed="rId4">
            <a:alphaModFix/>
          </a:blip>
          <a:srcRect l="37236" r="31842"/>
          <a:stretch/>
        </p:blipFill>
        <p:spPr>
          <a:xfrm>
            <a:off x="6693944" y="-8099"/>
            <a:ext cx="3135181" cy="6866099"/>
          </a:xfrm>
          <a:prstGeom prst="rect">
            <a:avLst/>
          </a:prstGeom>
          <a:noFill/>
          <a:ln>
            <a:noFill/>
          </a:ln>
        </p:spPr>
      </p:pic>
      <p:sp>
        <p:nvSpPr>
          <p:cNvPr id="9" name="Google Shape;91;p14"/>
          <p:cNvSpPr txBox="1"/>
          <p:nvPr/>
        </p:nvSpPr>
        <p:spPr>
          <a:xfrm>
            <a:off x="603362" y="404664"/>
            <a:ext cx="5276615" cy="665697"/>
          </a:xfrm>
          <a:prstGeom prst="rect">
            <a:avLst/>
          </a:prstGeom>
          <a:noFill/>
          <a:ln>
            <a:noFill/>
          </a:ln>
        </p:spPr>
        <p:txBody>
          <a:bodyPr spcFirstLastPara="1" wrap="square" lIns="91425" tIns="45700" rIns="91425" bIns="45700" anchor="ctr" anchorCtr="0">
            <a:noAutofit/>
          </a:bodyPr>
          <a:lstStyle/>
          <a:p>
            <a:pPr lvl="0">
              <a:lnSpc>
                <a:spcPct val="90000"/>
              </a:lnSpc>
              <a:buClr>
                <a:schemeClr val="dk1"/>
              </a:buClr>
              <a:buSzPts val="2700"/>
            </a:pPr>
            <a:r>
              <a:rPr lang="en-US" sz="3200" dirty="0">
                <a:latin typeface="Calibri" panose="020F0502020204030204" pitchFamily="34" charset="0"/>
                <a:cs typeface="Calibri" panose="020F0502020204030204" pitchFamily="34" charset="0"/>
              </a:rPr>
              <a:t>Challenges - disclaimer</a:t>
            </a:r>
            <a:endParaRPr lang="mt-MT" sz="3200" dirty="0">
              <a:latin typeface="Calibri" panose="020F0502020204030204" pitchFamily="34" charset="0"/>
              <a:cs typeface="Calibri" panose="020F0502020204030204" pitchFamily="34" charset="0"/>
            </a:endParaRPr>
          </a:p>
        </p:txBody>
      </p:sp>
      <p:sp>
        <p:nvSpPr>
          <p:cNvPr id="11" name="Google Shape;93;p14"/>
          <p:cNvSpPr txBox="1"/>
          <p:nvPr/>
        </p:nvSpPr>
        <p:spPr>
          <a:xfrm>
            <a:off x="618477" y="1484784"/>
            <a:ext cx="6629651" cy="3672408"/>
          </a:xfrm>
          <a:prstGeom prst="rect">
            <a:avLst/>
          </a:prstGeom>
          <a:noFill/>
          <a:ln>
            <a:noFill/>
          </a:ln>
        </p:spPr>
        <p:txBody>
          <a:bodyPr spcFirstLastPara="1" wrap="square" lIns="91425" tIns="45700" rIns="91425" bIns="45700" anchor="ctr" anchorCtr="0">
            <a:noAutofit/>
          </a:bodyPr>
          <a:lstStyle/>
          <a:p>
            <a:pPr lvl="0">
              <a:spcAft>
                <a:spcPts val="600"/>
              </a:spcAft>
              <a:buClr>
                <a:srgbClr val="CB203D"/>
              </a:buClr>
              <a:buSzPts val="2000"/>
            </a:pPr>
            <a:r>
              <a:rPr lang="en-US" sz="1800" b="1" dirty="0">
                <a:solidFill>
                  <a:srgbClr val="595959"/>
                </a:solidFill>
                <a:latin typeface="Calibri"/>
                <a:ea typeface="Calibri"/>
                <a:cs typeface="Calibri"/>
                <a:sym typeface="Calibri"/>
              </a:rPr>
              <a:t>Sources</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The State of Open Data Report 2017 by Digital Science</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Practical challenges for researchers in data sharing - 2018 survey conducted by Springer Nature</a:t>
            </a:r>
          </a:p>
          <a:p>
            <a:pPr marL="285750" lvl="0" indent="-285750">
              <a:spcAft>
                <a:spcPts val="600"/>
              </a:spcAft>
              <a:buClr>
                <a:srgbClr val="CB203D"/>
              </a:buClr>
              <a:buSzPts val="2000"/>
              <a:buFont typeface="Arial" panose="020B0604020202020204" pitchFamily="34" charset="0"/>
              <a:buChar char="•"/>
            </a:pPr>
            <a:r>
              <a:rPr lang="en-GB" sz="1800" dirty="0">
                <a:solidFill>
                  <a:srgbClr val="595959"/>
                </a:solidFill>
                <a:latin typeface="Calibri"/>
                <a:ea typeface="Calibri"/>
                <a:cs typeface="Calibri"/>
                <a:sym typeface="Calibri"/>
              </a:rPr>
              <a:t>The DATUM projects by at Northumbria University</a:t>
            </a:r>
          </a:p>
          <a:p>
            <a:pPr lvl="0">
              <a:spcAft>
                <a:spcPts val="600"/>
              </a:spcAft>
              <a:buClr>
                <a:srgbClr val="CB203D"/>
              </a:buClr>
              <a:buSzPts val="2000"/>
            </a:pPr>
            <a:r>
              <a:rPr lang="en-GB" sz="1800" dirty="0">
                <a:solidFill>
                  <a:srgbClr val="595959"/>
                </a:solidFill>
                <a:latin typeface="Calibri"/>
                <a:ea typeface="Calibri"/>
                <a:cs typeface="Calibri"/>
                <a:sym typeface="Calibri"/>
              </a:rPr>
              <a:t>	- DATUM for Health (2010-11) - a collaboration between academics in health studies and information sciences to promote RDM skills of doctoral students in health studies</a:t>
            </a:r>
          </a:p>
          <a:p>
            <a:pPr lvl="0">
              <a:spcAft>
                <a:spcPts val="600"/>
              </a:spcAft>
              <a:buClr>
                <a:srgbClr val="CB203D"/>
              </a:buClr>
              <a:buSzPts val="2000"/>
            </a:pPr>
            <a:r>
              <a:rPr lang="en-GB" sz="1800" dirty="0">
                <a:solidFill>
                  <a:srgbClr val="595959"/>
                </a:solidFill>
                <a:latin typeface="Calibri"/>
                <a:ea typeface="Calibri"/>
                <a:cs typeface="Calibri"/>
                <a:sym typeface="Calibri"/>
              </a:rPr>
              <a:t>	- DATUM in Action (2011-12) - follow-up of the first project; collaborative project between the same information sciences researchers and health, mathematics and computing researchers involved in a multi-national EU FP7 Marie Curie researcher exchange project named MATSIQEL</a:t>
            </a:r>
          </a:p>
          <a:p>
            <a:pPr marL="285750" lvl="0" indent="-285750">
              <a:spcAft>
                <a:spcPts val="600"/>
              </a:spcAft>
              <a:buClr>
                <a:srgbClr val="CB203D"/>
              </a:buClr>
              <a:buSzPts val="2000"/>
              <a:buFont typeface="Arial" panose="020B0604020202020204" pitchFamily="34" charset="0"/>
              <a:buChar char="•"/>
            </a:pPr>
            <a:endParaRPr lang="en-US" sz="1800" dirty="0">
              <a:solidFill>
                <a:srgbClr val="595959"/>
              </a:solidFill>
              <a:latin typeface="Calibri"/>
              <a:ea typeface="Calibri"/>
              <a:cs typeface="Calibri"/>
              <a:sym typeface="Calibri"/>
            </a:endParaRPr>
          </a:p>
        </p:txBody>
      </p:sp>
    </p:spTree>
    <p:extLst>
      <p:ext uri="{BB962C8B-B14F-4D97-AF65-F5344CB8AC3E}">
        <p14:creationId xmlns:p14="http://schemas.microsoft.com/office/powerpoint/2010/main" val="607780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p16"/>
          <p:cNvPicPr preferRelativeResize="0"/>
          <p:nvPr/>
        </p:nvPicPr>
        <p:blipFill>
          <a:blip r:embed="rId3">
            <a:extLst>
              <a:ext uri="{28A0092B-C50C-407E-A947-70E740481C1C}">
                <a14:useLocalDpi xmlns:a14="http://schemas.microsoft.com/office/drawing/2010/main" val="0"/>
              </a:ext>
            </a:extLst>
          </a:blip>
          <a:stretch>
            <a:fillRect/>
          </a:stretch>
        </p:blipFill>
        <p:spPr>
          <a:xfrm>
            <a:off x="6888088" y="0"/>
            <a:ext cx="5402427" cy="6866098"/>
          </a:xfrm>
          <a:prstGeom prst="rect">
            <a:avLst/>
          </a:prstGeom>
          <a:noFill/>
          <a:ln>
            <a:noFill/>
          </a:ln>
        </p:spPr>
      </p:pic>
      <p:pic>
        <p:nvPicPr>
          <p:cNvPr id="111" name="Google Shape;111;p16"/>
          <p:cNvPicPr preferRelativeResize="0"/>
          <p:nvPr/>
        </p:nvPicPr>
        <p:blipFill rotWithShape="1">
          <a:blip r:embed="rId4">
            <a:alphaModFix/>
          </a:blip>
          <a:srcRect l="37236" r="31842"/>
          <a:stretch/>
        </p:blipFill>
        <p:spPr>
          <a:xfrm>
            <a:off x="6693944" y="-8099"/>
            <a:ext cx="3135181" cy="6866099"/>
          </a:xfrm>
          <a:prstGeom prst="rect">
            <a:avLst/>
          </a:prstGeom>
          <a:noFill/>
          <a:ln>
            <a:noFill/>
          </a:ln>
        </p:spPr>
      </p:pic>
      <p:sp>
        <p:nvSpPr>
          <p:cNvPr id="9" name="Google Shape;91;p14"/>
          <p:cNvSpPr txBox="1"/>
          <p:nvPr/>
        </p:nvSpPr>
        <p:spPr>
          <a:xfrm>
            <a:off x="603362" y="404664"/>
            <a:ext cx="5276615" cy="665697"/>
          </a:xfrm>
          <a:prstGeom prst="rect">
            <a:avLst/>
          </a:prstGeom>
          <a:noFill/>
          <a:ln>
            <a:noFill/>
          </a:ln>
        </p:spPr>
        <p:txBody>
          <a:bodyPr spcFirstLastPara="1" wrap="square" lIns="91425" tIns="45700" rIns="91425" bIns="45700" anchor="ctr" anchorCtr="0">
            <a:noAutofit/>
          </a:bodyPr>
          <a:lstStyle/>
          <a:p>
            <a:pPr lvl="0">
              <a:lnSpc>
                <a:spcPct val="90000"/>
              </a:lnSpc>
              <a:buClr>
                <a:schemeClr val="dk1"/>
              </a:buClr>
              <a:buSzPts val="2700"/>
            </a:pPr>
            <a:r>
              <a:rPr lang="en-US" sz="3200" dirty="0">
                <a:latin typeface="Calibri" panose="020F0502020204030204" pitchFamily="34" charset="0"/>
                <a:cs typeface="Calibri" panose="020F0502020204030204" pitchFamily="34" charset="0"/>
              </a:rPr>
              <a:t>Challenges</a:t>
            </a:r>
            <a:endParaRPr lang="mt-MT" sz="3200" dirty="0">
              <a:latin typeface="Calibri" panose="020F0502020204030204" pitchFamily="34" charset="0"/>
              <a:cs typeface="Calibri" panose="020F0502020204030204" pitchFamily="34" charset="0"/>
            </a:endParaRPr>
          </a:p>
        </p:txBody>
      </p:sp>
      <p:sp>
        <p:nvSpPr>
          <p:cNvPr id="11" name="Google Shape;93;p14"/>
          <p:cNvSpPr txBox="1"/>
          <p:nvPr/>
        </p:nvSpPr>
        <p:spPr>
          <a:xfrm>
            <a:off x="618477" y="1484784"/>
            <a:ext cx="6629651" cy="3672408"/>
          </a:xfrm>
          <a:prstGeom prst="rect">
            <a:avLst/>
          </a:prstGeom>
          <a:noFill/>
          <a:ln>
            <a:noFill/>
          </a:ln>
        </p:spPr>
        <p:txBody>
          <a:bodyPr spcFirstLastPara="1" wrap="square" lIns="91425" tIns="45700" rIns="91425" bIns="45700" anchor="ctr" anchorCtr="0">
            <a:noAutofit/>
          </a:bodyPr>
          <a:lstStyle/>
          <a:p>
            <a:pPr marL="285750" lvl="0" indent="-285750">
              <a:spcAft>
                <a:spcPts val="600"/>
              </a:spcAft>
              <a:buClr>
                <a:srgbClr val="CB203D"/>
              </a:buClr>
              <a:buSzPts val="2000"/>
              <a:buFont typeface="Arial" panose="020B0604020202020204" pitchFamily="34" charset="0"/>
              <a:buChar char="•"/>
            </a:pPr>
            <a:r>
              <a:rPr lang="en-US" sz="1800" b="1" dirty="0">
                <a:solidFill>
                  <a:srgbClr val="595959"/>
                </a:solidFill>
                <a:latin typeface="Calibri"/>
                <a:ea typeface="Calibri"/>
                <a:cs typeface="Calibri"/>
                <a:sym typeface="Calibri"/>
              </a:rPr>
              <a:t>Technological</a:t>
            </a:r>
          </a:p>
          <a:p>
            <a:pPr marL="285750" lvl="0" indent="-285750">
              <a:spcAft>
                <a:spcPts val="600"/>
              </a:spcAft>
              <a:buClr>
                <a:srgbClr val="CB203D"/>
              </a:buClr>
              <a:buSzPts val="2000"/>
              <a:buFont typeface="Arial" panose="020B0604020202020204" pitchFamily="34" charset="0"/>
              <a:buChar char="•"/>
            </a:pPr>
            <a:r>
              <a:rPr lang="en-US" sz="1800" b="1" dirty="0">
                <a:solidFill>
                  <a:srgbClr val="595959"/>
                </a:solidFill>
                <a:latin typeface="Calibri"/>
                <a:ea typeface="Calibri"/>
                <a:cs typeface="Calibri"/>
                <a:sym typeface="Calibri"/>
              </a:rPr>
              <a:t>Methodological</a:t>
            </a:r>
          </a:p>
          <a:p>
            <a:pPr marL="285750" lvl="0" indent="-285750">
              <a:spcAft>
                <a:spcPts val="600"/>
              </a:spcAft>
              <a:buClr>
                <a:srgbClr val="CB203D"/>
              </a:buClr>
              <a:buSzPts val="2000"/>
              <a:buFont typeface="Arial" panose="020B0604020202020204" pitchFamily="34" charset="0"/>
              <a:buChar char="•"/>
            </a:pPr>
            <a:r>
              <a:rPr lang="en-US" sz="1800" b="1" dirty="0">
                <a:solidFill>
                  <a:srgbClr val="595959"/>
                </a:solidFill>
                <a:latin typeface="Calibri"/>
                <a:ea typeface="Calibri"/>
                <a:cs typeface="Calibri"/>
                <a:sym typeface="Calibri"/>
              </a:rPr>
              <a:t>Ethical</a:t>
            </a:r>
          </a:p>
          <a:p>
            <a:pPr marL="285750" lvl="0" indent="-285750">
              <a:spcAft>
                <a:spcPts val="600"/>
              </a:spcAft>
              <a:buClr>
                <a:srgbClr val="CB203D"/>
              </a:buClr>
              <a:buSzPts val="2000"/>
              <a:buFont typeface="Arial" panose="020B0604020202020204" pitchFamily="34" charset="0"/>
              <a:buChar char="•"/>
            </a:pPr>
            <a:r>
              <a:rPr lang="en-US" sz="1800" b="1" dirty="0">
                <a:solidFill>
                  <a:srgbClr val="595959"/>
                </a:solidFill>
                <a:latin typeface="Calibri"/>
                <a:ea typeface="Calibri"/>
                <a:cs typeface="Calibri"/>
                <a:sym typeface="Calibri"/>
              </a:rPr>
              <a:t>Personal</a:t>
            </a:r>
          </a:p>
          <a:p>
            <a:pPr lvl="0">
              <a:spcAft>
                <a:spcPts val="600"/>
              </a:spcAft>
              <a:buClr>
                <a:srgbClr val="CB203D"/>
              </a:buClr>
              <a:buSzPts val="2000"/>
            </a:pPr>
            <a:endParaRPr lang="en-US" sz="1800" b="1" dirty="0">
              <a:solidFill>
                <a:srgbClr val="595959"/>
              </a:solidFill>
              <a:latin typeface="Calibri"/>
              <a:ea typeface="Calibri"/>
              <a:cs typeface="Calibri"/>
              <a:sym typeface="Calibri"/>
            </a:endParaRPr>
          </a:p>
          <a:p>
            <a:pPr marL="285750" lvl="0" indent="-285750">
              <a:spcAft>
                <a:spcPts val="600"/>
              </a:spcAft>
              <a:buClr>
                <a:srgbClr val="CB203D"/>
              </a:buClr>
              <a:buSzPts val="2000"/>
              <a:buFont typeface="Arial" panose="020B0604020202020204" pitchFamily="34" charset="0"/>
              <a:buChar char="•"/>
            </a:pPr>
            <a:endParaRPr lang="en-US" sz="1800" dirty="0">
              <a:solidFill>
                <a:srgbClr val="595959"/>
              </a:solidFill>
              <a:latin typeface="Calibri"/>
              <a:ea typeface="Calibri"/>
              <a:cs typeface="Calibri"/>
              <a:sym typeface="Calibri"/>
            </a:endParaRPr>
          </a:p>
        </p:txBody>
      </p:sp>
    </p:spTree>
    <p:extLst>
      <p:ext uri="{BB962C8B-B14F-4D97-AF65-F5344CB8AC3E}">
        <p14:creationId xmlns:p14="http://schemas.microsoft.com/office/powerpoint/2010/main" val="76988480"/>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2440</TotalTime>
  <Words>1584</Words>
  <Application>Microsoft Office PowerPoint</Application>
  <PresentationFormat>Widescreen</PresentationFormat>
  <Paragraphs>129</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Courier New</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KAJA SLONINA</dc:creator>
  <cp:lastModifiedBy>KEVIN ELLUL</cp:lastModifiedBy>
  <cp:revision>104</cp:revision>
  <dcterms:modified xsi:type="dcterms:W3CDTF">2022-01-21T08:57:49Z</dcterms:modified>
</cp:coreProperties>
</file>