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20" r:id="rId3"/>
    <p:sldId id="274" r:id="rId4"/>
    <p:sldId id="278" r:id="rId5"/>
    <p:sldId id="328" r:id="rId6"/>
    <p:sldId id="332" r:id="rId7"/>
    <p:sldId id="333" r:id="rId8"/>
    <p:sldId id="281" r:id="rId9"/>
    <p:sldId id="334" r:id="rId10"/>
    <p:sldId id="343" r:id="rId11"/>
    <p:sldId id="336" r:id="rId12"/>
    <p:sldId id="337" r:id="rId13"/>
    <p:sldId id="338" r:id="rId14"/>
    <p:sldId id="339" r:id="rId15"/>
    <p:sldId id="340" r:id="rId16"/>
    <p:sldId id="341" r:id="rId17"/>
    <p:sldId id="342"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9" d="100"/>
          <a:sy n="69" d="100"/>
        </p:scale>
        <p:origin x="714" y="6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112FA-D2AC-4B94-AA91-0B6C8E6F4E2D}"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A7533-5F50-43C4-B721-9ABB9561C8CD}" type="slidenum">
              <a:rPr lang="en-US" smtClean="0"/>
              <a:t>‹#›</a:t>
            </a:fld>
            <a:endParaRPr lang="en-US"/>
          </a:p>
        </p:txBody>
      </p:sp>
    </p:spTree>
    <p:extLst>
      <p:ext uri="{BB962C8B-B14F-4D97-AF65-F5344CB8AC3E}">
        <p14:creationId xmlns:p14="http://schemas.microsoft.com/office/powerpoint/2010/main" val="151452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defTabSz="457200">
              <a:spcBef>
                <a:spcPct val="20000"/>
              </a:spcBef>
              <a:buFont typeface="Arial"/>
              <a:buChar char="•"/>
            </a:pPr>
            <a:r>
              <a:rPr lang="en-ZA" sz="1200" dirty="0" smtClean="0">
                <a:solidFill>
                  <a:prstClr val="black">
                    <a:lumMod val="75000"/>
                    <a:lumOff val="25000"/>
                  </a:prstClr>
                </a:solidFill>
                <a:latin typeface="Arial"/>
                <a:cs typeface="Arial"/>
              </a:rPr>
              <a:t>RDM is a general term covering how you organise, structure, store and curate data used or generated during the lifetime of a research project</a:t>
            </a:r>
          </a:p>
          <a:p>
            <a:pPr marL="457200" lvl="0" indent="-457200" defTabSz="457200">
              <a:spcBef>
                <a:spcPct val="20000"/>
              </a:spcBef>
              <a:buFont typeface="Arial"/>
              <a:buChar char="•"/>
            </a:pPr>
            <a:r>
              <a:rPr lang="en-ZA" sz="1200" dirty="0" smtClean="0">
                <a:solidFill>
                  <a:prstClr val="black">
                    <a:lumMod val="75000"/>
                    <a:lumOff val="25000"/>
                  </a:prstClr>
                </a:solidFill>
                <a:latin typeface="Arial"/>
                <a:cs typeface="Arial"/>
              </a:rPr>
              <a:t>RDM is considered as an essential part of good research practice.</a:t>
            </a:r>
          </a:p>
          <a:p>
            <a:endParaRPr lang="en-US" sz="1200" dirty="0"/>
          </a:p>
        </p:txBody>
      </p:sp>
      <p:sp>
        <p:nvSpPr>
          <p:cNvPr id="4" name="Slide Number Placeholder 3"/>
          <p:cNvSpPr>
            <a:spLocks noGrp="1"/>
          </p:cNvSpPr>
          <p:nvPr>
            <p:ph type="sldNum" sz="quarter" idx="10"/>
          </p:nvPr>
        </p:nvSpPr>
        <p:spPr/>
        <p:txBody>
          <a:bodyPr/>
          <a:lstStyle/>
          <a:p>
            <a:fld id="{C32A7533-5F50-43C4-B721-9ABB9561C8CD}" type="slidenum">
              <a:rPr lang="en-US" smtClean="0"/>
              <a:t>7</a:t>
            </a:fld>
            <a:endParaRPr lang="en-US"/>
          </a:p>
        </p:txBody>
      </p:sp>
    </p:spTree>
    <p:extLst>
      <p:ext uri="{BB962C8B-B14F-4D97-AF65-F5344CB8AC3E}">
        <p14:creationId xmlns:p14="http://schemas.microsoft.com/office/powerpoint/2010/main" val="201323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A7533-5F50-43C4-B721-9ABB9561C8CD}" type="slidenum">
              <a:rPr lang="en-US" smtClean="0"/>
              <a:t>8</a:t>
            </a:fld>
            <a:endParaRPr lang="en-US"/>
          </a:p>
        </p:txBody>
      </p:sp>
    </p:spTree>
    <p:extLst>
      <p:ext uri="{BB962C8B-B14F-4D97-AF65-F5344CB8AC3E}">
        <p14:creationId xmlns:p14="http://schemas.microsoft.com/office/powerpoint/2010/main" val="319369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47052" y="2"/>
            <a:ext cx="5944949" cy="6857999"/>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42013" r="24353"/>
          <a:stretch/>
        </p:blipFill>
        <p:spPr>
          <a:xfrm>
            <a:off x="6117579" y="0"/>
            <a:ext cx="3096551" cy="6858000"/>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l="37236" r="31842"/>
          <a:stretch/>
        </p:blipFill>
        <p:spPr>
          <a:xfrm>
            <a:off x="6059411" y="0"/>
            <a:ext cx="3154720" cy="6858000"/>
          </a:xfrm>
          <a:prstGeom prst="rect">
            <a:avLst/>
          </a:prstGeom>
        </p:spPr>
      </p:pic>
      <p:sp>
        <p:nvSpPr>
          <p:cNvPr id="2" name="Title 1"/>
          <p:cNvSpPr>
            <a:spLocks noGrp="1"/>
          </p:cNvSpPr>
          <p:nvPr>
            <p:ph type="ctrTitle"/>
          </p:nvPr>
        </p:nvSpPr>
        <p:spPr>
          <a:xfrm>
            <a:off x="826064" y="1122363"/>
            <a:ext cx="4702497" cy="2387600"/>
          </a:xfrm>
        </p:spPr>
        <p:txBody>
          <a:bodyPr anchor="b">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826064" y="3602038"/>
            <a:ext cx="4702497" cy="1655762"/>
          </a:xfrm>
        </p:spPr>
        <p:txBody>
          <a:bodyPr/>
          <a:lstStyle>
            <a:lvl1pPr marL="0" indent="0" algn="l">
              <a:buNone/>
              <a:defRPr sz="24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826063" y="5349877"/>
            <a:ext cx="4114800" cy="365125"/>
          </a:xfrm>
        </p:spPr>
        <p:txBody>
          <a:bodyPr lIns="0" tIns="46800" rIns="0"/>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26063" y="5807077"/>
            <a:ext cx="2743200" cy="365125"/>
          </a:xfrm>
        </p:spPr>
        <p:txBody>
          <a:bodyPr lIns="0" tIns="46800" rIns="0"/>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26061" y="575833"/>
            <a:ext cx="2234427" cy="722026"/>
          </a:xfrm>
          <a:prstGeom prst="rect">
            <a:avLst/>
          </a:prstGeom>
        </p:spPr>
      </p:pic>
    </p:spTree>
    <p:extLst>
      <p:ext uri="{BB962C8B-B14F-4D97-AF65-F5344CB8AC3E}">
        <p14:creationId xmlns:p14="http://schemas.microsoft.com/office/powerpoint/2010/main" val="231552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19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908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47052" y="2"/>
            <a:ext cx="5944949" cy="6857999"/>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42013" r="24353"/>
          <a:stretch/>
        </p:blipFill>
        <p:spPr>
          <a:xfrm>
            <a:off x="6117579" y="0"/>
            <a:ext cx="3096551" cy="6858000"/>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l="37236" r="31842"/>
          <a:stretch/>
        </p:blipFill>
        <p:spPr>
          <a:xfrm>
            <a:off x="6059411" y="0"/>
            <a:ext cx="3154720" cy="6858000"/>
          </a:xfrm>
          <a:prstGeom prst="rect">
            <a:avLst/>
          </a:prstGeom>
        </p:spPr>
      </p:pic>
      <p:sp>
        <p:nvSpPr>
          <p:cNvPr id="2" name="Title 1"/>
          <p:cNvSpPr>
            <a:spLocks noGrp="1"/>
          </p:cNvSpPr>
          <p:nvPr>
            <p:ph type="ctrTitle"/>
          </p:nvPr>
        </p:nvSpPr>
        <p:spPr>
          <a:xfrm>
            <a:off x="826064" y="1122363"/>
            <a:ext cx="4702497" cy="2387600"/>
          </a:xfrm>
        </p:spPr>
        <p:txBody>
          <a:bodyPr anchor="b">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826064" y="3602038"/>
            <a:ext cx="4702497" cy="1655762"/>
          </a:xfrm>
        </p:spPr>
        <p:txBody>
          <a:bodyPr/>
          <a:lstStyle>
            <a:lvl1pPr marL="0" indent="0" algn="l">
              <a:buNone/>
              <a:defRPr sz="24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826063" y="5349877"/>
            <a:ext cx="4114800" cy="365125"/>
          </a:xfrm>
        </p:spPr>
        <p:txBody>
          <a:bodyPr lIns="0" tIns="46800" rIns="0"/>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26063" y="5807077"/>
            <a:ext cx="2743200" cy="365125"/>
          </a:xfrm>
        </p:spPr>
        <p:txBody>
          <a:bodyPr lIns="0" tIns="46800" rIns="0"/>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26061" y="575833"/>
            <a:ext cx="2234427" cy="722026"/>
          </a:xfrm>
          <a:prstGeom prst="rect">
            <a:avLst/>
          </a:prstGeom>
        </p:spPr>
      </p:pic>
    </p:spTree>
    <p:extLst>
      <p:ext uri="{BB962C8B-B14F-4D97-AF65-F5344CB8AC3E}">
        <p14:creationId xmlns:p14="http://schemas.microsoft.com/office/powerpoint/2010/main" val="224726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713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130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492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5426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8315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664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444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06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0411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684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606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832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38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197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610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542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590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665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0" tIns="4680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4680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38200" y="6435534"/>
            <a:ext cx="1581141" cy="127109"/>
          </a:xfrm>
          <a:prstGeom prst="rect">
            <a:avLst/>
          </a:prstGeom>
        </p:spPr>
      </p:pic>
    </p:spTree>
    <p:extLst>
      <p:ext uri="{BB962C8B-B14F-4D97-AF65-F5344CB8AC3E}">
        <p14:creationId xmlns:p14="http://schemas.microsoft.com/office/powerpoint/2010/main" val="122344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CB203D"/>
        </a:buClr>
        <a:buFont typeface="Courier New" charset="0"/>
        <a:buChar char="o"/>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CB203D"/>
        </a:buClr>
        <a:buFont typeface="Courier New" charset="0"/>
        <a:buChar char="o"/>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CB203D"/>
        </a:buClr>
        <a:buFont typeface="Courier New" charset="0"/>
        <a:buChar char="o"/>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0" tIns="4680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4680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25753-AC55-D040-8716-3E6E234479F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38200" y="6435534"/>
            <a:ext cx="1581141" cy="127109"/>
          </a:xfrm>
          <a:prstGeom prst="rect">
            <a:avLst/>
          </a:prstGeom>
        </p:spPr>
      </p:pic>
    </p:spTree>
    <p:extLst>
      <p:ext uri="{BB962C8B-B14F-4D97-AF65-F5344CB8AC3E}">
        <p14:creationId xmlns:p14="http://schemas.microsoft.com/office/powerpoint/2010/main" val="946000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CB203D"/>
        </a:buClr>
        <a:buFont typeface="Courier New" charset="0"/>
        <a:buChar char="o"/>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CB203D"/>
        </a:buClr>
        <a:buFont typeface="Courier New" charset="0"/>
        <a:buChar char="o"/>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CB203D"/>
        </a:buClr>
        <a:buFont typeface="Courier New" charset="0"/>
        <a:buChar char="o"/>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um.edu.mt/research/ethics" TargetMode="External"/><Relationship Id="rId3" Type="http://schemas.openxmlformats.org/officeDocument/2006/relationships/hyperlink" Target="https://www.um.edu.mt/library" TargetMode="External"/><Relationship Id="rId7" Type="http://schemas.openxmlformats.org/officeDocument/2006/relationships/hyperlink" Target="https://www.um.edu.mt/legalservices" TargetMode="Externa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hyperlink" Target="https://www.um.edu.mt/hrmd/trainingdevelopment/coursesandresources/dpo" TargetMode="External"/><Relationship Id="rId5" Type="http://schemas.openxmlformats.org/officeDocument/2006/relationships/hyperlink" Target="https://www.um.edu.mt/knowledgetransfer" TargetMode="External"/><Relationship Id="rId4" Type="http://schemas.openxmlformats.org/officeDocument/2006/relationships/hyperlink" Target="https://www.um.edu.mt/rssd" TargetMode="External"/><Relationship Id="rId9" Type="http://schemas.openxmlformats.org/officeDocument/2006/relationships/hyperlink" Target="https://www.um.edu.mt/itservic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BCFEF2-3563-E64D-8208-20347567A066}"/>
              </a:ext>
            </a:extLst>
          </p:cNvPr>
          <p:cNvSpPr txBox="1">
            <a:spLocks/>
          </p:cNvSpPr>
          <p:nvPr/>
        </p:nvSpPr>
        <p:spPr>
          <a:xfrm>
            <a:off x="343809" y="1920240"/>
            <a:ext cx="6456520" cy="2324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lvl="0" algn="ctr">
              <a:defRPr/>
            </a:pPr>
            <a:r>
              <a:rPr lang="en-GB" sz="2800" b="1" dirty="0" smtClean="0">
                <a:solidFill>
                  <a:schemeClr val="tx1">
                    <a:lumMod val="75000"/>
                    <a:lumOff val="25000"/>
                  </a:schemeClr>
                </a:solidFill>
                <a:latin typeface="Calibri" charset="0"/>
                <a:ea typeface="Calibri" charset="0"/>
                <a:cs typeface="Calibri" charset="0"/>
              </a:rPr>
              <a:t>A Draft Research Data Management Policy for the UM</a:t>
            </a:r>
          </a:p>
          <a:p>
            <a:pPr lvl="0" algn="ctr">
              <a:defRPr/>
            </a:pPr>
            <a:endParaRPr lang="en-GB" sz="2800" b="1" dirty="0" smtClean="0">
              <a:solidFill>
                <a:schemeClr val="tx1">
                  <a:lumMod val="75000"/>
                  <a:lumOff val="25000"/>
                </a:schemeClr>
              </a:solidFill>
              <a:latin typeface="Calibri" charset="0"/>
              <a:ea typeface="Calibri" charset="0"/>
              <a:cs typeface="Calibri" charset="0"/>
            </a:endParaRPr>
          </a:p>
          <a:p>
            <a:pPr lvl="0" algn="ctr">
              <a:defRPr/>
            </a:pPr>
            <a:r>
              <a:rPr lang="en-GB" sz="2000" b="1" dirty="0" smtClean="0">
                <a:solidFill>
                  <a:schemeClr val="tx1">
                    <a:lumMod val="75000"/>
                    <a:lumOff val="25000"/>
                  </a:schemeClr>
                </a:solidFill>
                <a:latin typeface="Calibri" charset="0"/>
                <a:ea typeface="Calibri" charset="0"/>
                <a:cs typeface="Calibri" charset="0"/>
              </a:rPr>
              <a:t>reSEArch-EU Open Data Staff Week</a:t>
            </a:r>
            <a:endParaRPr lang="mt-MT" sz="2000" b="1" dirty="0" smtClean="0">
              <a:solidFill>
                <a:schemeClr val="tx1">
                  <a:lumMod val="75000"/>
                  <a:lumOff val="25000"/>
                </a:schemeClr>
              </a:solidFill>
              <a:latin typeface="Calibri" charset="0"/>
              <a:ea typeface="Calibri" charset="0"/>
              <a:cs typeface="Calibri" charset="0"/>
            </a:endParaRPr>
          </a:p>
          <a:p>
            <a:pPr lvl="0" algn="ctr">
              <a:defRPr/>
            </a:pPr>
            <a:r>
              <a:rPr lang="en-GB" sz="1400" b="1" dirty="0" smtClean="0">
                <a:solidFill>
                  <a:schemeClr val="tx1">
                    <a:lumMod val="75000"/>
                    <a:lumOff val="25000"/>
                  </a:schemeClr>
                </a:solidFill>
                <a:latin typeface="Calibri" charset="0"/>
                <a:ea typeface="Calibri" charset="0"/>
                <a:cs typeface="Calibri" charset="0"/>
              </a:rPr>
              <a:t>24</a:t>
            </a:r>
            <a:r>
              <a:rPr lang="en-GB" sz="1400" b="1" baseline="30000" dirty="0" smtClean="0">
                <a:solidFill>
                  <a:schemeClr val="tx1">
                    <a:lumMod val="75000"/>
                    <a:lumOff val="25000"/>
                  </a:schemeClr>
                </a:solidFill>
                <a:latin typeface="Calibri" charset="0"/>
                <a:ea typeface="Calibri" charset="0"/>
                <a:cs typeface="Calibri" charset="0"/>
              </a:rPr>
              <a:t>th</a:t>
            </a:r>
            <a:r>
              <a:rPr lang="en-GB" sz="1400" b="1" dirty="0">
                <a:solidFill>
                  <a:schemeClr val="tx1">
                    <a:lumMod val="75000"/>
                    <a:lumOff val="25000"/>
                  </a:schemeClr>
                </a:solidFill>
                <a:latin typeface="Calibri" charset="0"/>
                <a:ea typeface="Calibri" charset="0"/>
                <a:cs typeface="Calibri" charset="0"/>
              </a:rPr>
              <a:t> </a:t>
            </a:r>
            <a:r>
              <a:rPr lang="en-GB" sz="1400" b="1" dirty="0" smtClean="0">
                <a:solidFill>
                  <a:schemeClr val="tx1">
                    <a:lumMod val="75000"/>
                    <a:lumOff val="25000"/>
                  </a:schemeClr>
                </a:solidFill>
                <a:latin typeface="Calibri" charset="0"/>
                <a:ea typeface="Calibri" charset="0"/>
                <a:cs typeface="Calibri" charset="0"/>
              </a:rPr>
              <a:t>– 26</a:t>
            </a:r>
            <a:r>
              <a:rPr lang="en-GB" sz="1400" b="1" baseline="30000" dirty="0" smtClean="0">
                <a:solidFill>
                  <a:schemeClr val="tx1">
                    <a:lumMod val="75000"/>
                    <a:lumOff val="25000"/>
                  </a:schemeClr>
                </a:solidFill>
                <a:latin typeface="Calibri" charset="0"/>
                <a:ea typeface="Calibri" charset="0"/>
                <a:cs typeface="Calibri" charset="0"/>
              </a:rPr>
              <a:t>th</a:t>
            </a:r>
            <a:r>
              <a:rPr lang="en-GB" sz="1400" b="1" dirty="0" smtClean="0">
                <a:solidFill>
                  <a:schemeClr val="tx1">
                    <a:lumMod val="75000"/>
                    <a:lumOff val="25000"/>
                  </a:schemeClr>
                </a:solidFill>
                <a:latin typeface="Calibri" charset="0"/>
                <a:ea typeface="Calibri" charset="0"/>
                <a:cs typeface="Calibri" charset="0"/>
              </a:rPr>
              <a:t> January 2022</a:t>
            </a:r>
          </a:p>
          <a:p>
            <a:pPr lvl="0" algn="ctr">
              <a:defRPr/>
            </a:pPr>
            <a:endParaRPr lang="en-GB" sz="1200" b="1" dirty="0" smtClean="0">
              <a:solidFill>
                <a:schemeClr val="tx1">
                  <a:lumMod val="75000"/>
                  <a:lumOff val="25000"/>
                </a:schemeClr>
              </a:solidFill>
              <a:latin typeface="Calibri" charset="0"/>
              <a:ea typeface="Calibri" charset="0"/>
              <a:cs typeface="Calibri" charset="0"/>
            </a:endParaRPr>
          </a:p>
          <a:p>
            <a:pPr algn="ctr">
              <a:defRPr/>
            </a:pPr>
            <a:r>
              <a:rPr lang="en-GB" sz="1600" b="1" i="1" dirty="0">
                <a:solidFill>
                  <a:schemeClr val="tx1">
                    <a:lumMod val="75000"/>
                    <a:lumOff val="25000"/>
                  </a:schemeClr>
                </a:solidFill>
                <a:latin typeface="Calibri" charset="0"/>
                <a:ea typeface="Calibri" charset="0"/>
                <a:cs typeface="Calibri" charset="0"/>
              </a:rPr>
              <a:t>WP5: Building an Open Future: Fostering Open Science across </a:t>
            </a:r>
            <a:r>
              <a:rPr lang="en-GB" sz="1600" b="1" i="1" dirty="0" smtClean="0">
                <a:solidFill>
                  <a:schemeClr val="tx1">
                    <a:lumMod val="75000"/>
                    <a:lumOff val="25000"/>
                  </a:schemeClr>
                </a:solidFill>
                <a:latin typeface="Calibri" charset="0"/>
                <a:ea typeface="Calibri" charset="0"/>
                <a:cs typeface="Calibri" charset="0"/>
              </a:rPr>
              <a:t>the</a:t>
            </a:r>
          </a:p>
          <a:p>
            <a:pPr algn="ctr">
              <a:defRPr/>
            </a:pPr>
            <a:r>
              <a:rPr lang="en-GB" sz="1600" b="1" i="1" dirty="0" smtClean="0">
                <a:solidFill>
                  <a:schemeClr val="tx1">
                    <a:lumMod val="75000"/>
                    <a:lumOff val="25000"/>
                  </a:schemeClr>
                </a:solidFill>
                <a:latin typeface="Calibri" charset="0"/>
                <a:ea typeface="Calibri" charset="0"/>
                <a:cs typeface="Calibri" charset="0"/>
              </a:rPr>
              <a:t>SEA-EU </a:t>
            </a:r>
            <a:r>
              <a:rPr lang="en-GB" sz="1600" b="1" i="1" dirty="0">
                <a:solidFill>
                  <a:schemeClr val="tx1">
                    <a:lumMod val="75000"/>
                    <a:lumOff val="25000"/>
                  </a:schemeClr>
                </a:solidFill>
                <a:latin typeface="Calibri" charset="0"/>
                <a:ea typeface="Calibri" charset="0"/>
                <a:cs typeface="Calibri" charset="0"/>
              </a:rPr>
              <a:t>Alliance and Beyond</a:t>
            </a:r>
            <a:endParaRPr lang="en-US" sz="1600" b="1" i="1" dirty="0">
              <a:solidFill>
                <a:schemeClr val="tx1">
                  <a:lumMod val="75000"/>
                  <a:lumOff val="25000"/>
                </a:schemeClr>
              </a:solidFill>
              <a:latin typeface="Calibri" charset="0"/>
              <a:ea typeface="Calibri" charset="0"/>
              <a:cs typeface="Calibri" charset="0"/>
            </a:endParaRPr>
          </a:p>
          <a:p>
            <a:pPr lvl="0" algn="ctr">
              <a:defRPr/>
            </a:pPr>
            <a:endParaRPr lang="en-GB" sz="1200" b="1" dirty="0">
              <a:solidFill>
                <a:prstClr val="black"/>
              </a:solidFill>
              <a:latin typeface="Calibri" charset="0"/>
              <a:ea typeface="Calibri" charset="0"/>
              <a:cs typeface="Calibri" charset="0"/>
            </a:endParaRPr>
          </a:p>
        </p:txBody>
      </p:sp>
      <p:sp>
        <p:nvSpPr>
          <p:cNvPr id="5" name="Title 1">
            <a:extLst>
              <a:ext uri="{FF2B5EF4-FFF2-40B4-BE49-F238E27FC236}">
                <a16:creationId xmlns:a16="http://schemas.microsoft.com/office/drawing/2014/main" id="{C3E9161F-99F7-6D4A-86E3-55373DCB1492}"/>
              </a:ext>
            </a:extLst>
          </p:cNvPr>
          <p:cNvSpPr txBox="1">
            <a:spLocks/>
          </p:cNvSpPr>
          <p:nvPr/>
        </p:nvSpPr>
        <p:spPr>
          <a:xfrm>
            <a:off x="927563" y="4762317"/>
            <a:ext cx="4975504" cy="1374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mt-MT" sz="1600" i="0" u="none" strike="noStrike" kern="1200" cap="none" spc="0" normalizeH="0" baseline="0" noProof="0" dirty="0" smtClean="0">
                <a:ln>
                  <a:noFill/>
                </a:ln>
                <a:solidFill>
                  <a:schemeClr val="tx1">
                    <a:lumMod val="75000"/>
                    <a:lumOff val="25000"/>
                  </a:schemeClr>
                </a:solidFill>
                <a:effectLst/>
                <a:uLnTx/>
                <a:uFillTx/>
                <a:latin typeface="Calibri" charset="0"/>
                <a:ea typeface="Calibri" charset="0"/>
                <a:cs typeface="Calibri" charset="0"/>
              </a:rPr>
              <a:t>Kevin J. Ellul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mt-MT" sz="1600" i="0" u="none" strike="noStrike" kern="1200" cap="none" spc="0" normalizeH="0" baseline="0" noProof="0" dirty="0" smtClean="0">
                <a:ln>
                  <a:noFill/>
                </a:ln>
                <a:solidFill>
                  <a:schemeClr val="tx1">
                    <a:lumMod val="75000"/>
                    <a:lumOff val="25000"/>
                  </a:schemeClr>
                </a:solidFill>
                <a:effectLst/>
                <a:uLnTx/>
                <a:uFillTx/>
                <a:latin typeface="Calibri" charset="0"/>
                <a:ea typeface="Calibri" charset="0"/>
                <a:cs typeface="Calibri" charset="0"/>
              </a:rPr>
              <a:t>Director Library Services</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1600" dirty="0" smtClean="0">
                <a:solidFill>
                  <a:schemeClr val="tx1">
                    <a:lumMod val="75000"/>
                    <a:lumOff val="25000"/>
                  </a:schemeClr>
                </a:solidFill>
                <a:latin typeface="Calibri" charset="0"/>
                <a:ea typeface="Calibri" charset="0"/>
                <a:cs typeface="Calibri" charset="0"/>
              </a:rPr>
              <a:t>24</a:t>
            </a:r>
            <a:r>
              <a:rPr kumimoji="0" lang="mt-MT" sz="1600" i="0" u="none" strike="noStrike" kern="1200" cap="none" spc="0" normalizeH="0" baseline="30000" noProof="0" dirty="0" smtClean="0">
                <a:ln>
                  <a:noFill/>
                </a:ln>
                <a:solidFill>
                  <a:schemeClr val="tx1">
                    <a:lumMod val="75000"/>
                    <a:lumOff val="25000"/>
                  </a:schemeClr>
                </a:solidFill>
                <a:effectLst/>
                <a:uLnTx/>
                <a:uFillTx/>
                <a:latin typeface="Calibri" charset="0"/>
                <a:ea typeface="Calibri" charset="0"/>
                <a:cs typeface="Calibri" charset="0"/>
              </a:rPr>
              <a:t>th</a:t>
            </a:r>
            <a:r>
              <a:rPr kumimoji="0" lang="mt-MT" sz="1600" i="0" u="none" strike="noStrike" kern="1200" cap="none" spc="0" normalizeH="0" baseline="0" noProof="0" dirty="0" smtClean="0">
                <a:ln>
                  <a:noFill/>
                </a:ln>
                <a:solidFill>
                  <a:schemeClr val="tx1">
                    <a:lumMod val="75000"/>
                    <a:lumOff val="25000"/>
                  </a:schemeClr>
                </a:solidFill>
                <a:effectLst/>
                <a:uLnTx/>
                <a:uFillTx/>
                <a:latin typeface="Calibri" charset="0"/>
                <a:ea typeface="Calibri" charset="0"/>
                <a:cs typeface="Calibri" charset="0"/>
              </a:rPr>
              <a:t> </a:t>
            </a:r>
            <a:r>
              <a:rPr lang="en-GB" sz="1600" dirty="0" smtClean="0">
                <a:solidFill>
                  <a:schemeClr val="tx1">
                    <a:lumMod val="75000"/>
                    <a:lumOff val="25000"/>
                  </a:schemeClr>
                </a:solidFill>
                <a:latin typeface="Calibri" charset="0"/>
                <a:ea typeface="Calibri" charset="0"/>
                <a:cs typeface="Calibri" charset="0"/>
              </a:rPr>
              <a:t>January</a:t>
            </a:r>
            <a:r>
              <a:rPr kumimoji="0" lang="mt-MT" sz="1600" i="0" u="none" strike="noStrike" kern="1200" cap="none" spc="0" normalizeH="0" baseline="0" noProof="0" dirty="0" smtClean="0">
                <a:ln>
                  <a:noFill/>
                </a:ln>
                <a:solidFill>
                  <a:schemeClr val="tx1">
                    <a:lumMod val="75000"/>
                    <a:lumOff val="25000"/>
                  </a:schemeClr>
                </a:solidFill>
                <a:effectLst/>
                <a:uLnTx/>
                <a:uFillTx/>
                <a:latin typeface="Calibri" charset="0"/>
                <a:ea typeface="Calibri" charset="0"/>
                <a:cs typeface="Calibri" charset="0"/>
              </a:rPr>
              <a:t> 20</a:t>
            </a:r>
            <a:r>
              <a:rPr kumimoji="0" lang="en-GB" sz="1600" i="0" u="none" strike="noStrike" kern="1200" cap="none" spc="0" normalizeH="0" baseline="0" noProof="0" dirty="0" smtClean="0">
                <a:ln>
                  <a:noFill/>
                </a:ln>
                <a:solidFill>
                  <a:schemeClr val="tx1">
                    <a:lumMod val="75000"/>
                    <a:lumOff val="25000"/>
                  </a:schemeClr>
                </a:solidFill>
                <a:effectLst/>
                <a:uLnTx/>
                <a:uFillTx/>
                <a:latin typeface="Calibri" charset="0"/>
                <a:ea typeface="Calibri" charset="0"/>
                <a:cs typeface="Calibri" charset="0"/>
              </a:rPr>
              <a:t>22</a:t>
            </a:r>
            <a:endParaRPr kumimoji="0" lang="en-US" sz="1600" i="0" u="none" strike="noStrike" kern="1200" cap="none" spc="0" normalizeH="0" baseline="0" noProof="0" dirty="0">
              <a:ln>
                <a:noFill/>
              </a:ln>
              <a:solidFill>
                <a:schemeClr val="tx1">
                  <a:lumMod val="75000"/>
                  <a:lumOff val="25000"/>
                </a:schemeClr>
              </a:solidFill>
              <a:effectLst/>
              <a:uLnTx/>
              <a:uFillTx/>
              <a:latin typeface="Calibri" charset="0"/>
              <a:ea typeface="Calibri" charset="0"/>
              <a:cs typeface="Calibri" charset="0"/>
            </a:endParaRPr>
          </a:p>
        </p:txBody>
      </p:sp>
      <p:sp>
        <p:nvSpPr>
          <p:cNvPr id="7" name="Title 1">
            <a:extLst>
              <a:ext uri="{FF2B5EF4-FFF2-40B4-BE49-F238E27FC236}">
                <a16:creationId xmlns:a16="http://schemas.microsoft.com/office/drawing/2014/main" id="{6EB8A06A-DD7D-8A4A-A6B5-F53293A6E528}"/>
              </a:ext>
            </a:extLst>
          </p:cNvPr>
          <p:cNvSpPr txBox="1">
            <a:spLocks/>
          </p:cNvSpPr>
          <p:nvPr/>
        </p:nvSpPr>
        <p:spPr>
          <a:xfrm>
            <a:off x="603361" y="2447374"/>
            <a:ext cx="4362491" cy="665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3419672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Policy Overview</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576122"/>
            <a:ext cx="10441577" cy="4093428"/>
          </a:xfrm>
          <a:prstGeom prst="rect">
            <a:avLst/>
          </a:prstGeom>
        </p:spPr>
        <p:txBody>
          <a:bodyPr wrap="square">
            <a:spAutoFit/>
          </a:bodyPr>
          <a:lstStyle/>
          <a:p>
            <a:pPr marL="342900" lvl="0" indent="-342900" algn="just">
              <a:buFont typeface="Arial" panose="020B0604020202020204" pitchFamily="34" charset="0"/>
              <a:buChar char="•"/>
            </a:pPr>
            <a:r>
              <a:rPr lang="en-US" sz="2400" dirty="0" smtClean="0">
                <a:solidFill>
                  <a:prstClr val="black">
                    <a:lumMod val="75000"/>
                    <a:lumOff val="25000"/>
                  </a:prstClr>
                </a:solidFill>
              </a:rPr>
              <a:t>Introduction </a:t>
            </a:r>
            <a:r>
              <a:rPr lang="en-US" sz="2400" dirty="0">
                <a:solidFill>
                  <a:prstClr val="black">
                    <a:lumMod val="75000"/>
                    <a:lumOff val="25000"/>
                  </a:prstClr>
                </a:solidFill>
              </a:rPr>
              <a:t>and </a:t>
            </a:r>
            <a:r>
              <a:rPr lang="en-US" sz="2400" dirty="0" smtClean="0">
                <a:solidFill>
                  <a:prstClr val="black">
                    <a:lumMod val="75000"/>
                    <a:lumOff val="25000"/>
                  </a:prstClr>
                </a:solidFill>
              </a:rPr>
              <a:t>Aim </a:t>
            </a:r>
            <a:r>
              <a:rPr lang="en-US" sz="2400" dirty="0">
                <a:solidFill>
                  <a:prstClr val="black">
                    <a:lumMod val="75000"/>
                    <a:lumOff val="25000"/>
                  </a:prstClr>
                </a:solidFill>
              </a:rPr>
              <a:t>of the </a:t>
            </a:r>
            <a:r>
              <a:rPr lang="en-US" sz="2400" dirty="0" smtClean="0">
                <a:solidFill>
                  <a:prstClr val="black">
                    <a:lumMod val="75000"/>
                    <a:lumOff val="25000"/>
                  </a:prstClr>
                </a:solidFill>
              </a:rPr>
              <a:t>Policy</a:t>
            </a:r>
          </a:p>
          <a:p>
            <a:pPr marL="342900" lvl="0" indent="-342900" algn="just">
              <a:buFont typeface="Arial" panose="020B0604020202020204" pitchFamily="34" charset="0"/>
              <a:buChar char="•"/>
            </a:pPr>
            <a:r>
              <a:rPr lang="en-US" sz="2400" dirty="0" smtClean="0">
                <a:solidFill>
                  <a:prstClr val="black">
                    <a:lumMod val="75000"/>
                    <a:lumOff val="25000"/>
                  </a:prstClr>
                </a:solidFill>
              </a:rPr>
              <a:t>Definitions</a:t>
            </a:r>
          </a:p>
          <a:p>
            <a:pPr marL="342900" lvl="0" indent="-342900" algn="just">
              <a:buFont typeface="Arial" panose="020B0604020202020204" pitchFamily="34" charset="0"/>
              <a:buChar char="•"/>
            </a:pPr>
            <a:r>
              <a:rPr lang="en-US" sz="2400" dirty="0">
                <a:solidFill>
                  <a:prstClr val="black">
                    <a:lumMod val="75000"/>
                    <a:lumOff val="25000"/>
                  </a:prstClr>
                </a:solidFill>
              </a:rPr>
              <a:t>Roles and </a:t>
            </a:r>
            <a:r>
              <a:rPr lang="en-US" sz="2400" dirty="0" smtClean="0">
                <a:solidFill>
                  <a:prstClr val="black">
                    <a:lumMod val="75000"/>
                    <a:lumOff val="25000"/>
                  </a:prstClr>
                </a:solidFill>
              </a:rPr>
              <a:t>Responsibilities </a:t>
            </a:r>
            <a:r>
              <a:rPr lang="en-US" sz="2400" dirty="0">
                <a:solidFill>
                  <a:prstClr val="black">
                    <a:lumMod val="75000"/>
                    <a:lumOff val="25000"/>
                  </a:prstClr>
                </a:solidFill>
              </a:rPr>
              <a:t>– UM, Library, </a:t>
            </a:r>
            <a:r>
              <a:rPr lang="en-US" sz="2400" dirty="0" smtClean="0">
                <a:solidFill>
                  <a:prstClr val="black">
                    <a:lumMod val="75000"/>
                    <a:lumOff val="25000"/>
                  </a:prstClr>
                </a:solidFill>
              </a:rPr>
              <a:t>Researchers</a:t>
            </a:r>
          </a:p>
          <a:p>
            <a:pPr marL="342900" lvl="0" indent="-342900" algn="just">
              <a:buFont typeface="Arial" panose="020B0604020202020204" pitchFamily="34" charset="0"/>
              <a:buChar char="•"/>
            </a:pPr>
            <a:r>
              <a:rPr lang="en-GB" sz="2400" dirty="0" smtClean="0">
                <a:solidFill>
                  <a:prstClr val="black">
                    <a:lumMod val="75000"/>
                    <a:lumOff val="25000"/>
                  </a:prstClr>
                </a:solidFill>
              </a:rPr>
              <a:t>DMPs</a:t>
            </a:r>
          </a:p>
          <a:p>
            <a:pPr marL="342900" lvl="0" indent="-342900" algn="just">
              <a:buFont typeface="Arial" panose="020B0604020202020204" pitchFamily="34" charset="0"/>
              <a:buChar char="•"/>
            </a:pPr>
            <a:r>
              <a:rPr lang="en-GB" sz="2400" dirty="0" smtClean="0">
                <a:solidFill>
                  <a:prstClr val="black">
                    <a:lumMod val="75000"/>
                    <a:lumOff val="25000"/>
                  </a:prstClr>
                </a:solidFill>
              </a:rPr>
              <a:t>Policy Principles</a:t>
            </a:r>
          </a:p>
          <a:p>
            <a:pPr marL="342900" lvl="0" indent="-342900" algn="just">
              <a:buFont typeface="Arial" panose="020B0604020202020204" pitchFamily="34" charset="0"/>
              <a:buChar char="•"/>
            </a:pPr>
            <a:r>
              <a:rPr lang="en-GB" sz="2400" dirty="0" smtClean="0">
                <a:solidFill>
                  <a:prstClr val="black">
                    <a:lumMod val="75000"/>
                    <a:lumOff val="25000"/>
                  </a:prstClr>
                </a:solidFill>
              </a:rPr>
              <a:t>Relationship with Existing </a:t>
            </a:r>
            <a:r>
              <a:rPr lang="en-GB" sz="2400" dirty="0">
                <a:solidFill>
                  <a:prstClr val="black">
                    <a:lumMod val="75000"/>
                    <a:lumOff val="25000"/>
                  </a:prstClr>
                </a:solidFill>
              </a:rPr>
              <a:t>P</a:t>
            </a:r>
            <a:r>
              <a:rPr lang="en-GB" sz="2400" dirty="0" smtClean="0">
                <a:solidFill>
                  <a:prstClr val="black">
                    <a:lumMod val="75000"/>
                    <a:lumOff val="25000"/>
                  </a:prstClr>
                </a:solidFill>
              </a:rPr>
              <a:t>olicies</a:t>
            </a:r>
          </a:p>
          <a:p>
            <a:pPr marL="342900" lvl="0" indent="-342900" algn="just">
              <a:buFont typeface="Arial" panose="020B0604020202020204" pitchFamily="34" charset="0"/>
              <a:buChar char="•"/>
            </a:pPr>
            <a:r>
              <a:rPr lang="en-GB" sz="2400" dirty="0" smtClean="0">
                <a:solidFill>
                  <a:prstClr val="black">
                    <a:lumMod val="75000"/>
                    <a:lumOff val="25000"/>
                  </a:prstClr>
                </a:solidFill>
              </a:rPr>
              <a:t>Information and Support</a:t>
            </a:r>
          </a:p>
          <a:p>
            <a:pPr marL="342900" lvl="0" indent="-342900" algn="just">
              <a:buFont typeface="Arial" panose="020B0604020202020204" pitchFamily="34" charset="0"/>
              <a:buChar char="•"/>
            </a:pPr>
            <a:endParaRPr lang="en-US" sz="2400" dirty="0">
              <a:solidFill>
                <a:prstClr val="black">
                  <a:lumMod val="75000"/>
                  <a:lumOff val="25000"/>
                </a:prstClr>
              </a:solidFill>
            </a:endParaRPr>
          </a:p>
          <a:p>
            <a:pPr marL="342900" lvl="0" indent="-342900" algn="just">
              <a:buFont typeface="Arial" panose="020B0604020202020204" pitchFamily="34" charset="0"/>
              <a:buChar char="•"/>
            </a:pPr>
            <a:endParaRPr lang="en-US" sz="2400" dirty="0">
              <a:solidFill>
                <a:prstClr val="black">
                  <a:lumMod val="75000"/>
                  <a:lumOff val="25000"/>
                </a:prstClr>
              </a:solidFill>
            </a:endParaRPr>
          </a:p>
          <a:p>
            <a:pPr marL="342900" lvl="0" indent="-342900" algn="just">
              <a:buFont typeface="Arial" panose="020B0604020202020204" pitchFamily="34" charset="0"/>
              <a:buChar char="•"/>
            </a:pPr>
            <a:endParaRPr lang="en-US" sz="2400" dirty="0">
              <a:solidFill>
                <a:prstClr val="black">
                  <a:lumMod val="75000"/>
                  <a:lumOff val="25000"/>
                </a:prstClr>
              </a:solidFill>
            </a:endParaRPr>
          </a:p>
          <a:p>
            <a:pPr lvl="0">
              <a:buClr>
                <a:srgbClr val="CB203D"/>
              </a:buClr>
            </a:pPr>
            <a:endParaRPr lang="mt-MT" sz="2000" b="1"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81238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Data Management Plan (DMP)</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548413"/>
            <a:ext cx="10441577" cy="3698448"/>
          </a:xfrm>
          <a:prstGeom prst="rect">
            <a:avLst/>
          </a:prstGeom>
        </p:spPr>
        <p:txBody>
          <a:bodyPr wrap="square">
            <a:spAutoFit/>
          </a:bodyPr>
          <a:lstStyle/>
          <a:p>
            <a:pPr marL="342900" indent="-342900" defTabSz="457200">
              <a:spcBef>
                <a:spcPts val="800"/>
              </a:spcBef>
              <a:buClr>
                <a:schemeClr val="tx1">
                  <a:lumMod val="75000"/>
                  <a:lumOff val="25000"/>
                </a:schemeClr>
              </a:buClr>
              <a:buSzPct val="100000"/>
              <a:buFont typeface="Arial" panose="020B0604020202020204" pitchFamily="34" charset="0"/>
              <a:buChar char="•"/>
            </a:pPr>
            <a:r>
              <a:rPr lang="en-US" sz="1900" dirty="0" smtClean="0">
                <a:solidFill>
                  <a:prstClr val="black">
                    <a:lumMod val="75000"/>
                    <a:lumOff val="25000"/>
                  </a:prstClr>
                </a:solidFill>
              </a:rPr>
              <a:t>A </a:t>
            </a:r>
            <a:r>
              <a:rPr lang="en-US" sz="1900" dirty="0">
                <a:solidFill>
                  <a:prstClr val="black">
                    <a:lumMod val="75000"/>
                    <a:lumOff val="25000"/>
                  </a:prstClr>
                </a:solidFill>
              </a:rPr>
              <a:t>DMP is a written document that describes the data </a:t>
            </a:r>
            <a:r>
              <a:rPr lang="en-US" sz="1900" dirty="0" smtClean="0">
                <a:solidFill>
                  <a:prstClr val="black">
                    <a:lumMod val="75000"/>
                    <a:lumOff val="25000"/>
                  </a:prstClr>
                </a:solidFill>
              </a:rPr>
              <a:t>that a researcher expects </a:t>
            </a:r>
            <a:r>
              <a:rPr lang="en-US" sz="1900" dirty="0">
                <a:solidFill>
                  <a:prstClr val="black">
                    <a:lumMod val="75000"/>
                    <a:lumOff val="25000"/>
                  </a:prstClr>
                </a:solidFill>
              </a:rPr>
              <a:t>to </a:t>
            </a:r>
            <a:r>
              <a:rPr lang="en-US" sz="1900" dirty="0" smtClean="0">
                <a:solidFill>
                  <a:prstClr val="black">
                    <a:lumMod val="75000"/>
                    <a:lumOff val="25000"/>
                  </a:prstClr>
                </a:solidFill>
              </a:rPr>
              <a:t>capture </a:t>
            </a:r>
            <a:r>
              <a:rPr lang="en-US" sz="1900" dirty="0">
                <a:solidFill>
                  <a:prstClr val="black">
                    <a:lumMod val="75000"/>
                    <a:lumOff val="25000"/>
                  </a:prstClr>
                </a:solidFill>
              </a:rPr>
              <a:t>or generate during the course of a research </a:t>
            </a:r>
            <a:r>
              <a:rPr lang="en-US" sz="1900" dirty="0" smtClean="0">
                <a:solidFill>
                  <a:prstClr val="black">
                    <a:lumMod val="75000"/>
                    <a:lumOff val="25000"/>
                  </a:prstClr>
                </a:solidFill>
              </a:rPr>
              <a:t>project.  It also comprises specific details of how data will be managed, described, </a:t>
            </a:r>
            <a:r>
              <a:rPr lang="en-US" sz="1900" dirty="0" err="1" smtClean="0">
                <a:solidFill>
                  <a:prstClr val="black">
                    <a:lumMod val="75000"/>
                    <a:lumOff val="25000"/>
                  </a:prstClr>
                </a:solidFill>
              </a:rPr>
              <a:t>analysed</a:t>
            </a:r>
            <a:r>
              <a:rPr lang="en-US" sz="1900" dirty="0" smtClean="0">
                <a:solidFill>
                  <a:prstClr val="black">
                    <a:lumMod val="75000"/>
                    <a:lumOff val="25000"/>
                  </a:prstClr>
                </a:solidFill>
              </a:rPr>
              <a:t>, </a:t>
            </a:r>
            <a:r>
              <a:rPr lang="en-US" sz="1900" dirty="0">
                <a:solidFill>
                  <a:prstClr val="black">
                    <a:lumMod val="75000"/>
                    <a:lumOff val="25000"/>
                  </a:prstClr>
                </a:solidFill>
              </a:rPr>
              <a:t>and </a:t>
            </a:r>
            <a:r>
              <a:rPr lang="en-US" sz="1900" dirty="0" smtClean="0">
                <a:solidFill>
                  <a:prstClr val="black">
                    <a:lumMod val="75000"/>
                    <a:lumOff val="25000"/>
                  </a:prstClr>
                </a:solidFill>
              </a:rPr>
              <a:t>stored, </a:t>
            </a:r>
            <a:r>
              <a:rPr lang="en-US" sz="1900" dirty="0">
                <a:solidFill>
                  <a:prstClr val="black">
                    <a:lumMod val="75000"/>
                    <a:lumOff val="25000"/>
                  </a:prstClr>
                </a:solidFill>
              </a:rPr>
              <a:t>and what </a:t>
            </a:r>
            <a:r>
              <a:rPr lang="en-US" sz="1900" dirty="0" smtClean="0">
                <a:solidFill>
                  <a:prstClr val="black">
                    <a:lumMod val="75000"/>
                    <a:lumOff val="25000"/>
                  </a:prstClr>
                </a:solidFill>
              </a:rPr>
              <a:t>mechanisms </a:t>
            </a:r>
            <a:r>
              <a:rPr lang="en-US" sz="1900" dirty="0">
                <a:solidFill>
                  <a:prstClr val="black">
                    <a:lumMod val="75000"/>
                    <a:lumOff val="25000"/>
                  </a:prstClr>
                </a:solidFill>
              </a:rPr>
              <a:t>will </a:t>
            </a:r>
            <a:r>
              <a:rPr lang="en-US" sz="1900" dirty="0" smtClean="0">
                <a:solidFill>
                  <a:prstClr val="black">
                    <a:lumMod val="75000"/>
                    <a:lumOff val="25000"/>
                  </a:prstClr>
                </a:solidFill>
              </a:rPr>
              <a:t>be used </a:t>
            </a:r>
            <a:r>
              <a:rPr lang="en-US" sz="1900" dirty="0">
                <a:solidFill>
                  <a:prstClr val="black">
                    <a:lumMod val="75000"/>
                    <a:lumOff val="25000"/>
                  </a:prstClr>
                </a:solidFill>
              </a:rPr>
              <a:t>at the end </a:t>
            </a:r>
            <a:r>
              <a:rPr lang="en-US" sz="1900" dirty="0" smtClean="0">
                <a:solidFill>
                  <a:prstClr val="black">
                    <a:lumMod val="75000"/>
                    <a:lumOff val="25000"/>
                  </a:prstClr>
                </a:solidFill>
              </a:rPr>
              <a:t>of the project </a:t>
            </a:r>
            <a:r>
              <a:rPr lang="en-US" sz="1900" dirty="0">
                <a:solidFill>
                  <a:prstClr val="black">
                    <a:lumMod val="75000"/>
                    <a:lumOff val="25000"/>
                  </a:prstClr>
                </a:solidFill>
              </a:rPr>
              <a:t>to share and </a:t>
            </a:r>
            <a:r>
              <a:rPr lang="en-US" sz="1900" dirty="0" smtClean="0">
                <a:solidFill>
                  <a:prstClr val="black">
                    <a:lumMod val="75000"/>
                    <a:lumOff val="25000"/>
                  </a:prstClr>
                </a:solidFill>
              </a:rPr>
              <a:t>preserve </a:t>
            </a:r>
            <a:r>
              <a:rPr lang="en-US" sz="1900" dirty="0">
                <a:solidFill>
                  <a:prstClr val="black">
                    <a:lumMod val="75000"/>
                    <a:lumOff val="25000"/>
                  </a:prstClr>
                </a:solidFill>
              </a:rPr>
              <a:t>data.</a:t>
            </a:r>
          </a:p>
          <a:p>
            <a:pPr marL="342900" indent="-342900">
              <a:buClr>
                <a:schemeClr val="tx1">
                  <a:lumMod val="75000"/>
                  <a:lumOff val="25000"/>
                </a:schemeClr>
              </a:buClr>
              <a:buFont typeface="Arial" panose="020B0604020202020204" pitchFamily="34" charset="0"/>
              <a:buChar char="•"/>
            </a:pPr>
            <a:r>
              <a:rPr lang="en-US" sz="1900" dirty="0" smtClean="0">
                <a:solidFill>
                  <a:prstClr val="black">
                    <a:lumMod val="75000"/>
                    <a:lumOff val="25000"/>
                  </a:prstClr>
                </a:solidFill>
              </a:rPr>
              <a:t>Importance of a DMP:</a:t>
            </a:r>
            <a:endParaRPr lang="en-GB" sz="1900" dirty="0">
              <a:solidFill>
                <a:schemeClr val="tx1">
                  <a:lumMod val="75000"/>
                  <a:lumOff val="25000"/>
                </a:schemeClr>
              </a:solidFill>
            </a:endParaRPr>
          </a:p>
          <a:p>
            <a:pPr marL="800100" lvl="1" indent="-342900">
              <a:buSzPct val="80000"/>
              <a:buFont typeface="Arial" panose="020B0604020202020204" pitchFamily="34" charset="0"/>
              <a:buChar char="•"/>
            </a:pPr>
            <a:r>
              <a:rPr lang="en-GB" sz="1700" dirty="0" smtClean="0">
                <a:solidFill>
                  <a:prstClr val="black">
                    <a:lumMod val="75000"/>
                    <a:lumOff val="25000"/>
                  </a:prstClr>
                </a:solidFill>
              </a:rPr>
              <a:t>Documents key activities throughout the research lifecycle</a:t>
            </a:r>
          </a:p>
          <a:p>
            <a:pPr marL="800100" lvl="1" indent="-342900">
              <a:buSzPct val="80000"/>
              <a:buFont typeface="Arial" panose="020B0604020202020204" pitchFamily="34" charset="0"/>
              <a:buChar char="•"/>
            </a:pPr>
            <a:r>
              <a:rPr lang="en-GB" sz="1700" dirty="0" smtClean="0">
                <a:solidFill>
                  <a:prstClr val="black">
                    <a:lumMod val="75000"/>
                    <a:lumOff val="25000"/>
                  </a:prstClr>
                </a:solidFill>
              </a:rPr>
              <a:t>Prevents (or reduces) likelihood of data mishaps (data loss, data errors, unethical use of data)</a:t>
            </a:r>
          </a:p>
          <a:p>
            <a:pPr marL="800100" lvl="1" indent="-342900">
              <a:buSzPct val="80000"/>
              <a:buFont typeface="Arial" panose="020B0604020202020204" pitchFamily="34" charset="0"/>
              <a:buChar char="•"/>
            </a:pPr>
            <a:r>
              <a:rPr lang="en-GB" sz="1700" dirty="0" smtClean="0">
                <a:solidFill>
                  <a:prstClr val="black">
                    <a:lumMod val="75000"/>
                    <a:lumOff val="25000"/>
                  </a:prstClr>
                </a:solidFill>
              </a:rPr>
              <a:t>Fosters sharing and accessibility of data (unless there are justified restrictions or sensitivities)</a:t>
            </a:r>
          </a:p>
          <a:p>
            <a:pPr marL="800100" lvl="1" indent="-342900">
              <a:buSzPct val="80000"/>
              <a:buFont typeface="Arial" panose="020B0604020202020204" pitchFamily="34" charset="0"/>
              <a:buChar char="•"/>
            </a:pPr>
            <a:r>
              <a:rPr lang="en-GB" sz="1700" dirty="0" smtClean="0">
                <a:solidFill>
                  <a:prstClr val="black">
                    <a:lumMod val="75000"/>
                    <a:lumOff val="25000"/>
                  </a:prstClr>
                </a:solidFill>
              </a:rPr>
              <a:t>Intrinsic value (a source of attribution)</a:t>
            </a:r>
            <a:endParaRPr lang="en-US" sz="1700" dirty="0">
              <a:solidFill>
                <a:prstClr val="black">
                  <a:lumMod val="75000"/>
                  <a:lumOff val="25000"/>
                </a:prstClr>
              </a:solidFill>
            </a:endParaRPr>
          </a:p>
          <a:p>
            <a:pPr marL="342900" indent="-342900" defTabSz="457200">
              <a:spcBef>
                <a:spcPts val="800"/>
              </a:spcBef>
              <a:buClr>
                <a:schemeClr val="tx1">
                  <a:lumMod val="75000"/>
                  <a:lumOff val="25000"/>
                </a:schemeClr>
              </a:buClr>
              <a:buSzPct val="100000"/>
              <a:buFont typeface="Arial" panose="020B0604020202020204" pitchFamily="34" charset="0"/>
              <a:buChar char="•"/>
            </a:pPr>
            <a:r>
              <a:rPr lang="en-GB" sz="1900" dirty="0" smtClean="0">
                <a:solidFill>
                  <a:prstClr val="black">
                    <a:lumMod val="75000"/>
                    <a:lumOff val="25000"/>
                  </a:prstClr>
                </a:solidFill>
              </a:rPr>
              <a:t>Ideally DMPs should be created at research proposal stage and should cover data types, integrity, confidentiality, retention and destruction, sharing and deposit.</a:t>
            </a:r>
            <a:endParaRPr lang="en-US" sz="1900" dirty="0" smtClean="0">
              <a:solidFill>
                <a:prstClr val="black">
                  <a:lumMod val="75000"/>
                  <a:lumOff val="25000"/>
                </a:prstClr>
              </a:solidFill>
            </a:endParaRPr>
          </a:p>
          <a:p>
            <a:pPr lvl="0" defTabSz="457200">
              <a:spcBef>
                <a:spcPts val="800"/>
              </a:spcBef>
              <a:buSzPct val="75000"/>
            </a:pPr>
            <a:endParaRPr lang="en-US" sz="2000" b="1"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102344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Policy Principles (1)</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797795"/>
            <a:ext cx="10441577" cy="3857466"/>
          </a:xfrm>
          <a:prstGeom prst="rect">
            <a:avLst/>
          </a:prstGeom>
        </p:spPr>
        <p:txBody>
          <a:bodyPr wrap="square">
            <a:spAutoFit/>
          </a:bodyPr>
          <a:lstStyle/>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solidFill>
                  <a:schemeClr val="tx1">
                    <a:lumMod val="75000"/>
                    <a:lumOff val="25000"/>
                  </a:schemeClr>
                </a:solidFill>
              </a:rPr>
              <a:t>Researchers </a:t>
            </a:r>
            <a:r>
              <a:rPr lang="en-US" sz="2200" dirty="0">
                <a:solidFill>
                  <a:schemeClr val="tx1">
                    <a:lumMod val="75000"/>
                    <a:lumOff val="25000"/>
                  </a:schemeClr>
                </a:solidFill>
              </a:rPr>
              <a:t>must ensure that their research data is accurate, complete, authentic and </a:t>
            </a:r>
            <a:r>
              <a:rPr lang="en-US" sz="2200" dirty="0" smtClean="0">
                <a:solidFill>
                  <a:schemeClr val="tx1">
                    <a:lumMod val="75000"/>
                    <a:lumOff val="25000"/>
                  </a:schemeClr>
                </a:solidFill>
              </a:rPr>
              <a:t>reliable. </a:t>
            </a:r>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solidFill>
                  <a:schemeClr val="tx1">
                    <a:lumMod val="75000"/>
                    <a:lumOff val="25000"/>
                  </a:schemeClr>
                </a:solidFill>
              </a:rPr>
              <a:t>Researchers </a:t>
            </a:r>
            <a:r>
              <a:rPr lang="en-US" sz="2200" dirty="0">
                <a:solidFill>
                  <a:schemeClr val="tx1">
                    <a:lumMod val="75000"/>
                    <a:lumOff val="25000"/>
                  </a:schemeClr>
                </a:solidFill>
              </a:rPr>
              <a:t>are encouraged to upload their data on the UM DR.  Data should be as open as possible and as closed as </a:t>
            </a:r>
            <a:r>
              <a:rPr lang="en-US" sz="2200" dirty="0" smtClean="0">
                <a:solidFill>
                  <a:schemeClr val="tx1">
                    <a:lumMod val="75000"/>
                    <a:lumOff val="25000"/>
                  </a:schemeClr>
                </a:solidFill>
              </a:rPr>
              <a:t>necessary.</a:t>
            </a:r>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solidFill>
                  <a:schemeClr val="tx1">
                    <a:lumMod val="75000"/>
                    <a:lumOff val="25000"/>
                  </a:schemeClr>
                </a:solidFill>
              </a:rPr>
              <a:t>Research </a:t>
            </a:r>
            <a:r>
              <a:rPr lang="en-US" sz="2200" dirty="0">
                <a:solidFill>
                  <a:schemeClr val="tx1">
                    <a:lumMod val="75000"/>
                    <a:lumOff val="25000"/>
                  </a:schemeClr>
                </a:solidFill>
              </a:rPr>
              <a:t>data deposited on the UM DR must adhere to the FAIR data principles (i.e. it must be findable, accessible, interoperable and reusable</a:t>
            </a:r>
            <a:r>
              <a:rPr lang="en-US" sz="2200" dirty="0" smtClean="0">
                <a:solidFill>
                  <a:schemeClr val="tx1">
                    <a:lumMod val="75000"/>
                    <a:lumOff val="25000"/>
                  </a:schemeClr>
                </a:solidFill>
              </a:rPr>
              <a:t>).</a:t>
            </a:r>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solidFill>
                  <a:schemeClr val="tx1">
                    <a:lumMod val="75000"/>
                    <a:lumOff val="25000"/>
                  </a:schemeClr>
                </a:solidFill>
              </a:rPr>
              <a:t>Researchers </a:t>
            </a:r>
            <a:r>
              <a:rPr lang="en-US" sz="2200" dirty="0">
                <a:solidFill>
                  <a:schemeClr val="tx1">
                    <a:lumMod val="75000"/>
                    <a:lumOff val="25000"/>
                  </a:schemeClr>
                </a:solidFill>
              </a:rPr>
              <a:t>are responsible for complying with statutory, ethical and contractual requirements relating to their research data.  Necessary measures should be taken to respect privacy and confidentiality and to safeguard intellectual property rights.</a:t>
            </a:r>
            <a:endParaRPr lang="en-US" sz="2200" dirty="0" smtClean="0">
              <a:solidFill>
                <a:schemeClr val="tx1">
                  <a:lumMod val="75000"/>
                  <a:lumOff val="25000"/>
                </a:schemeClr>
              </a:solidFill>
            </a:endParaRPr>
          </a:p>
          <a:p>
            <a:pPr marL="342900" lvl="0" indent="-342900" defTabSz="457200">
              <a:spcBef>
                <a:spcPts val="800"/>
              </a:spcBef>
              <a:buClr>
                <a:schemeClr val="tx1">
                  <a:lumMod val="75000"/>
                  <a:lumOff val="25000"/>
                </a:schemeClr>
              </a:buClr>
              <a:buSzPct val="100000"/>
              <a:buFont typeface="Wingdings" pitchFamily="2" charset="2"/>
              <a:buChar char="§"/>
            </a:pPr>
            <a:endParaRPr lang="en-GB" sz="2000" dirty="0" smtClean="0">
              <a:solidFill>
                <a:prstClr val="black"/>
              </a:solidFill>
            </a:endParaRPr>
          </a:p>
        </p:txBody>
      </p:sp>
    </p:spTree>
    <p:extLst>
      <p:ext uri="{BB962C8B-B14F-4D97-AF65-F5344CB8AC3E}">
        <p14:creationId xmlns:p14="http://schemas.microsoft.com/office/powerpoint/2010/main" val="292748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Policy Principles (2)</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797795"/>
            <a:ext cx="10441577" cy="3590727"/>
          </a:xfrm>
          <a:prstGeom prst="rect">
            <a:avLst/>
          </a:prstGeom>
        </p:spPr>
        <p:txBody>
          <a:bodyPr wrap="square">
            <a:spAutoFit/>
          </a:bodyPr>
          <a:lstStyle/>
          <a:p>
            <a:pPr marL="342900" lvl="0" indent="-342900" defTabSz="457200">
              <a:spcBef>
                <a:spcPts val="800"/>
              </a:spcBef>
              <a:buSzPct val="100000"/>
              <a:buFont typeface="Arial" panose="020B0604020202020204" pitchFamily="34" charset="0"/>
              <a:buChar char="•"/>
            </a:pPr>
            <a:r>
              <a:rPr lang="en-US" sz="2200" dirty="0" smtClean="0">
                <a:solidFill>
                  <a:schemeClr val="tx1">
                    <a:lumMod val="75000"/>
                    <a:lumOff val="25000"/>
                  </a:schemeClr>
                </a:solidFill>
              </a:rPr>
              <a:t>A </a:t>
            </a:r>
            <a:r>
              <a:rPr lang="en-US" sz="2200" dirty="0">
                <a:solidFill>
                  <a:schemeClr val="tx1">
                    <a:lumMod val="75000"/>
                    <a:lumOff val="25000"/>
                  </a:schemeClr>
                </a:solidFill>
              </a:rPr>
              <a:t>DMP should be included for each research project.</a:t>
            </a:r>
          </a:p>
          <a:p>
            <a:pPr marL="342900" lvl="0" indent="-342900" defTabSz="457200">
              <a:spcBef>
                <a:spcPts val="800"/>
              </a:spcBef>
              <a:buSzPct val="100000"/>
              <a:buFont typeface="Arial" panose="020B0604020202020204" pitchFamily="34" charset="0"/>
              <a:buChar char="•"/>
            </a:pPr>
            <a:r>
              <a:rPr lang="en-US" sz="2200" dirty="0" smtClean="0">
                <a:solidFill>
                  <a:schemeClr val="tx1">
                    <a:lumMod val="75000"/>
                    <a:lumOff val="25000"/>
                  </a:schemeClr>
                </a:solidFill>
              </a:rPr>
              <a:t>The </a:t>
            </a:r>
            <a:r>
              <a:rPr lang="en-US" sz="2200" dirty="0">
                <a:solidFill>
                  <a:schemeClr val="tx1">
                    <a:lumMod val="75000"/>
                    <a:lumOff val="25000"/>
                  </a:schemeClr>
                </a:solidFill>
              </a:rPr>
              <a:t>principal investigator is responsible to deposit data pertaining to the project on the UM DR.</a:t>
            </a:r>
          </a:p>
          <a:p>
            <a:pPr marL="342900" lvl="0" indent="-342900" defTabSz="457200">
              <a:spcBef>
                <a:spcPts val="800"/>
              </a:spcBef>
              <a:buSzPct val="100000"/>
              <a:buFont typeface="Arial" panose="020B0604020202020204" pitchFamily="34" charset="0"/>
              <a:buChar char="•"/>
            </a:pPr>
            <a:r>
              <a:rPr lang="en-US" sz="2200" dirty="0" smtClean="0">
                <a:solidFill>
                  <a:schemeClr val="tx1">
                    <a:lumMod val="75000"/>
                    <a:lumOff val="25000"/>
                  </a:schemeClr>
                </a:solidFill>
              </a:rPr>
              <a:t>When </a:t>
            </a:r>
            <a:r>
              <a:rPr lang="en-US" sz="2200" dirty="0">
                <a:solidFill>
                  <a:schemeClr val="tx1">
                    <a:lumMod val="75000"/>
                    <a:lumOff val="25000"/>
                  </a:schemeClr>
                </a:solidFill>
              </a:rPr>
              <a:t>possible, research data should be made available for consultation and reuse as quickly as possible.</a:t>
            </a:r>
          </a:p>
          <a:p>
            <a:pPr marL="342900" lvl="0" indent="-342900" defTabSz="457200">
              <a:spcBef>
                <a:spcPts val="800"/>
              </a:spcBef>
              <a:buSzPct val="100000"/>
              <a:buFont typeface="Arial" panose="020B0604020202020204" pitchFamily="34" charset="0"/>
              <a:buChar char="•"/>
            </a:pPr>
            <a:r>
              <a:rPr lang="en-US" sz="2200" dirty="0" smtClean="0">
                <a:solidFill>
                  <a:schemeClr val="tx1">
                    <a:lumMod val="75000"/>
                    <a:lumOff val="25000"/>
                  </a:schemeClr>
                </a:solidFill>
              </a:rPr>
              <a:t>Researchers </a:t>
            </a:r>
            <a:r>
              <a:rPr lang="en-US" sz="2200" dirty="0">
                <a:solidFill>
                  <a:schemeClr val="tx1">
                    <a:lumMod val="75000"/>
                    <a:lumOff val="25000"/>
                  </a:schemeClr>
                </a:solidFill>
              </a:rPr>
              <a:t>must stipulate the conditions governing reuse by assigning a </a:t>
            </a:r>
            <a:r>
              <a:rPr lang="en-US" sz="2200" dirty="0" err="1">
                <a:solidFill>
                  <a:schemeClr val="tx1">
                    <a:lumMod val="75000"/>
                    <a:lumOff val="25000"/>
                  </a:schemeClr>
                </a:solidFill>
              </a:rPr>
              <a:t>licence</a:t>
            </a:r>
            <a:r>
              <a:rPr lang="en-US" sz="2200" dirty="0">
                <a:solidFill>
                  <a:schemeClr val="tx1">
                    <a:lumMod val="75000"/>
                    <a:lumOff val="25000"/>
                  </a:schemeClr>
                </a:solidFill>
              </a:rPr>
              <a:t> to their data.</a:t>
            </a:r>
          </a:p>
          <a:p>
            <a:pPr marL="342900" lvl="0" indent="-342900" defTabSz="457200">
              <a:spcBef>
                <a:spcPts val="800"/>
              </a:spcBef>
              <a:buSzPct val="75000"/>
              <a:buFont typeface="Wingdings" pitchFamily="2" charset="2"/>
              <a:buChar char="§"/>
            </a:pPr>
            <a:endParaRPr lang="en-US" sz="2000" dirty="0" smtClean="0">
              <a:solidFill>
                <a:prstClr val="black"/>
              </a:solidFill>
              <a:latin typeface="Myriad Pro"/>
            </a:endParaRPr>
          </a:p>
          <a:p>
            <a:pPr lvl="0" defTabSz="457200">
              <a:spcBef>
                <a:spcPts val="800"/>
              </a:spcBef>
              <a:buSzPct val="75000"/>
            </a:pPr>
            <a:endParaRPr lang="en-GB" sz="2000" dirty="0" smtClean="0">
              <a:solidFill>
                <a:prstClr val="black"/>
              </a:solidFill>
              <a:latin typeface="Myriad Pro"/>
            </a:endParaRPr>
          </a:p>
        </p:txBody>
      </p:sp>
    </p:spTree>
    <p:extLst>
      <p:ext uri="{BB962C8B-B14F-4D97-AF65-F5344CB8AC3E}">
        <p14:creationId xmlns:p14="http://schemas.microsoft.com/office/powerpoint/2010/main" val="1436967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Other related UM Policies</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797795"/>
            <a:ext cx="10924904" cy="3867725"/>
          </a:xfrm>
          <a:prstGeom prst="rect">
            <a:avLst/>
          </a:prstGeom>
        </p:spPr>
        <p:txBody>
          <a:bodyPr wrap="square">
            <a:spAutoFit/>
          </a:bodyPr>
          <a:lstStyle/>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t>Open </a:t>
            </a:r>
            <a:r>
              <a:rPr lang="en-US" sz="2200" dirty="0"/>
              <a:t>Access Policy </a:t>
            </a:r>
            <a:endParaRPr lang="en-US" sz="2200" dirty="0" smtClean="0"/>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t>UM </a:t>
            </a:r>
            <a:r>
              <a:rPr lang="en-US" sz="2200" dirty="0"/>
              <a:t>Intellectual Property </a:t>
            </a:r>
            <a:r>
              <a:rPr lang="en-US" sz="2200" dirty="0" smtClean="0"/>
              <a:t>Policy</a:t>
            </a:r>
            <a:endParaRPr lang="en-US" sz="2200" dirty="0"/>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t>UM </a:t>
            </a:r>
            <a:r>
              <a:rPr lang="en-US" sz="2200" dirty="0"/>
              <a:t>Privacy </a:t>
            </a:r>
            <a:r>
              <a:rPr lang="en-US" sz="2200" dirty="0" smtClean="0"/>
              <a:t>Policy</a:t>
            </a:r>
            <a:endParaRPr lang="en-US" sz="2200" dirty="0"/>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t>Policy </a:t>
            </a:r>
            <a:r>
              <a:rPr lang="en-US" sz="2200" dirty="0"/>
              <a:t>regarding the Protection of Personal Data in Email and Electronic </a:t>
            </a:r>
            <a:r>
              <a:rPr lang="en-US" sz="2200" dirty="0" smtClean="0"/>
              <a:t>Communications</a:t>
            </a:r>
            <a:endParaRPr lang="en-US" sz="2200" dirty="0"/>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t>UM </a:t>
            </a:r>
            <a:r>
              <a:rPr lang="en-US" sz="2200" dirty="0"/>
              <a:t>Research Code of </a:t>
            </a:r>
            <a:r>
              <a:rPr lang="en-US" sz="2200" dirty="0" smtClean="0"/>
              <a:t>Practice</a:t>
            </a:r>
            <a:endParaRPr lang="en-US" sz="2200" dirty="0"/>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US" sz="2200" dirty="0" smtClean="0"/>
              <a:t>UM </a:t>
            </a:r>
            <a:r>
              <a:rPr lang="en-US" sz="2200" dirty="0"/>
              <a:t>Research Ethics Review Procedures</a:t>
            </a:r>
          </a:p>
          <a:p>
            <a:pPr marL="342900" lvl="0" indent="-342900" defTabSz="457200">
              <a:spcBef>
                <a:spcPts val="800"/>
              </a:spcBef>
              <a:buSzPct val="75000"/>
              <a:buFont typeface="Wingdings" pitchFamily="2" charset="2"/>
              <a:buChar char="§"/>
            </a:pPr>
            <a:endParaRPr lang="en-US" sz="2000" dirty="0">
              <a:solidFill>
                <a:prstClr val="black"/>
              </a:solidFill>
              <a:latin typeface="Myriad Pro"/>
            </a:endParaRPr>
          </a:p>
          <a:p>
            <a:pPr marL="342900" lvl="0" indent="-342900" defTabSz="457200">
              <a:spcBef>
                <a:spcPts val="800"/>
              </a:spcBef>
              <a:buSzPct val="75000"/>
              <a:buFont typeface="Wingdings" pitchFamily="2" charset="2"/>
              <a:buChar char="§"/>
            </a:pPr>
            <a:endParaRPr lang="en-US" sz="2000" dirty="0" smtClean="0">
              <a:solidFill>
                <a:prstClr val="black"/>
              </a:solidFill>
              <a:latin typeface="Myriad Pro"/>
            </a:endParaRPr>
          </a:p>
          <a:p>
            <a:pPr lvl="0" defTabSz="457200">
              <a:spcBef>
                <a:spcPts val="800"/>
              </a:spcBef>
              <a:buSzPct val="75000"/>
            </a:pPr>
            <a:endParaRPr lang="en-GB" sz="2000" dirty="0" smtClean="0">
              <a:solidFill>
                <a:prstClr val="black"/>
              </a:solidFill>
              <a:latin typeface="Myriad Pro"/>
            </a:endParaRPr>
          </a:p>
        </p:txBody>
      </p:sp>
    </p:spTree>
    <p:extLst>
      <p:ext uri="{BB962C8B-B14F-4D97-AF65-F5344CB8AC3E}">
        <p14:creationId xmlns:p14="http://schemas.microsoft.com/office/powerpoint/2010/main" val="1829209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Information and Support</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797795"/>
            <a:ext cx="10441577" cy="3211135"/>
          </a:xfrm>
          <a:prstGeom prst="rect">
            <a:avLst/>
          </a:prstGeom>
        </p:spPr>
        <p:txBody>
          <a:bodyPr wrap="square">
            <a:spAutoFit/>
          </a:bodyPr>
          <a:lstStyle/>
          <a:p>
            <a:pPr marL="285750" lvl="0" indent="-285750">
              <a:buClr>
                <a:schemeClr val="tx1">
                  <a:lumMod val="75000"/>
                  <a:lumOff val="25000"/>
                </a:schemeClr>
              </a:buClr>
              <a:buFont typeface="Arial" panose="020B0604020202020204" pitchFamily="34" charset="0"/>
              <a:buChar char="•"/>
            </a:pPr>
            <a:r>
              <a:rPr lang="en-US" sz="2200" dirty="0"/>
              <a:t>Library: </a:t>
            </a:r>
            <a:r>
              <a:rPr lang="en-US" sz="2200" dirty="0">
                <a:hlinkClick r:id="rId3"/>
              </a:rPr>
              <a:t>https://www.um.edu.mt/library</a:t>
            </a:r>
            <a:endParaRPr lang="en-US" sz="2200" dirty="0"/>
          </a:p>
          <a:p>
            <a:pPr marL="285750" lvl="0" indent="-285750">
              <a:buClr>
                <a:schemeClr val="tx1">
                  <a:lumMod val="75000"/>
                  <a:lumOff val="25000"/>
                </a:schemeClr>
              </a:buClr>
              <a:buFont typeface="Arial" panose="020B0604020202020204" pitchFamily="34" charset="0"/>
              <a:buChar char="•"/>
            </a:pPr>
            <a:r>
              <a:rPr lang="en-US" sz="2200" dirty="0"/>
              <a:t>Research Support Services Directorate: </a:t>
            </a:r>
            <a:r>
              <a:rPr lang="en-US" sz="2200" dirty="0">
                <a:hlinkClick r:id="rId4"/>
              </a:rPr>
              <a:t>https://www.um.edu.mt/rssd</a:t>
            </a:r>
            <a:endParaRPr lang="en-US" sz="2200" dirty="0"/>
          </a:p>
          <a:p>
            <a:pPr marL="285750" lvl="0" indent="-285750">
              <a:buClr>
                <a:schemeClr val="tx1">
                  <a:lumMod val="75000"/>
                  <a:lumOff val="25000"/>
                </a:schemeClr>
              </a:buClr>
              <a:buFont typeface="Arial" panose="020B0604020202020204" pitchFamily="34" charset="0"/>
              <a:buChar char="•"/>
            </a:pPr>
            <a:r>
              <a:rPr lang="en-US" sz="2200" dirty="0"/>
              <a:t>Corporate Research &amp; Knowledge Transfer: </a:t>
            </a:r>
            <a:r>
              <a:rPr lang="en-US" sz="2200" dirty="0">
                <a:hlinkClick r:id="rId5"/>
              </a:rPr>
              <a:t>https://www.um.edu.mt/knowledgetransfer</a:t>
            </a:r>
            <a:endParaRPr lang="en-US" sz="2200" dirty="0"/>
          </a:p>
          <a:p>
            <a:pPr marL="285750" lvl="0" indent="-285750">
              <a:buClr>
                <a:schemeClr val="tx1">
                  <a:lumMod val="75000"/>
                  <a:lumOff val="25000"/>
                </a:schemeClr>
              </a:buClr>
              <a:buFont typeface="Arial" panose="020B0604020202020204" pitchFamily="34" charset="0"/>
              <a:buChar char="•"/>
            </a:pPr>
            <a:r>
              <a:rPr lang="en-US" sz="2200" dirty="0"/>
              <a:t>Data Protection Office: </a:t>
            </a:r>
            <a:r>
              <a:rPr lang="en-US" sz="2200" dirty="0">
                <a:hlinkClick r:id="rId6"/>
              </a:rPr>
              <a:t>https://www.um.edu.mt/hrmd/trainingdevelopment/coursesandresources/dpo</a:t>
            </a:r>
            <a:endParaRPr lang="en-US" sz="2200" dirty="0"/>
          </a:p>
          <a:p>
            <a:pPr marL="285750" lvl="0" indent="-285750">
              <a:buClr>
                <a:schemeClr val="tx1">
                  <a:lumMod val="75000"/>
                  <a:lumOff val="25000"/>
                </a:schemeClr>
              </a:buClr>
              <a:buFont typeface="Arial" panose="020B0604020202020204" pitchFamily="34" charset="0"/>
              <a:buChar char="•"/>
            </a:pPr>
            <a:r>
              <a:rPr lang="en-US" sz="2200" dirty="0"/>
              <a:t>Legal Services: </a:t>
            </a:r>
            <a:r>
              <a:rPr lang="en-US" sz="2200" dirty="0">
                <a:hlinkClick r:id="rId7"/>
              </a:rPr>
              <a:t>https://www.um.edu.mt/legalservices</a:t>
            </a:r>
            <a:endParaRPr lang="en-US" sz="2200" dirty="0"/>
          </a:p>
          <a:p>
            <a:pPr marL="285750" lvl="0" indent="-285750">
              <a:buClr>
                <a:schemeClr val="tx1">
                  <a:lumMod val="75000"/>
                  <a:lumOff val="25000"/>
                </a:schemeClr>
              </a:buClr>
              <a:buFont typeface="Arial" panose="020B0604020202020204" pitchFamily="34" charset="0"/>
              <a:buChar char="•"/>
            </a:pPr>
            <a:r>
              <a:rPr lang="en-US" sz="2200" dirty="0"/>
              <a:t>University Research Ethics Committee: </a:t>
            </a:r>
            <a:r>
              <a:rPr lang="en-US" sz="2200" dirty="0">
                <a:hlinkClick r:id="rId8"/>
              </a:rPr>
              <a:t>https://www.um.edu.mt/research/ethics</a:t>
            </a:r>
            <a:endParaRPr lang="en-US" sz="2200" dirty="0"/>
          </a:p>
          <a:p>
            <a:pPr marL="285750" lvl="0" indent="-285750">
              <a:buClr>
                <a:schemeClr val="tx1">
                  <a:lumMod val="75000"/>
                  <a:lumOff val="25000"/>
                </a:schemeClr>
              </a:buClr>
              <a:buFont typeface="Arial" panose="020B0604020202020204" pitchFamily="34" charset="0"/>
              <a:buChar char="•"/>
            </a:pPr>
            <a:r>
              <a:rPr lang="en-US" sz="2200" dirty="0"/>
              <a:t>IT Services: </a:t>
            </a:r>
            <a:r>
              <a:rPr lang="en-US" sz="2200" dirty="0">
                <a:hlinkClick r:id="rId9"/>
              </a:rPr>
              <a:t>https://</a:t>
            </a:r>
            <a:r>
              <a:rPr lang="en-US" sz="2200" dirty="0" smtClean="0">
                <a:hlinkClick r:id="rId9"/>
              </a:rPr>
              <a:t>www.um.edu.mt/itservices</a:t>
            </a:r>
            <a:endParaRPr lang="en-US" sz="2200" dirty="0" smtClean="0">
              <a:solidFill>
                <a:prstClr val="black"/>
              </a:solidFill>
            </a:endParaRPr>
          </a:p>
          <a:p>
            <a:pPr lvl="0" defTabSz="457200">
              <a:spcBef>
                <a:spcPts val="800"/>
              </a:spcBef>
              <a:buSzPct val="75000"/>
            </a:pPr>
            <a:endParaRPr lang="en-GB" sz="2000" dirty="0" smtClean="0">
              <a:solidFill>
                <a:prstClr val="black"/>
              </a:solidFill>
              <a:latin typeface="Myriad Pro"/>
            </a:endParaRPr>
          </a:p>
        </p:txBody>
      </p:sp>
    </p:spTree>
    <p:extLst>
      <p:ext uri="{BB962C8B-B14F-4D97-AF65-F5344CB8AC3E}">
        <p14:creationId xmlns:p14="http://schemas.microsoft.com/office/powerpoint/2010/main" val="1820530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Future Actions</a:t>
            </a:r>
          </a:p>
        </p:txBody>
      </p:sp>
      <p:sp>
        <p:nvSpPr>
          <p:cNvPr id="39" name="Rectangle 38"/>
          <p:cNvSpPr/>
          <p:nvPr/>
        </p:nvSpPr>
        <p:spPr>
          <a:xfrm>
            <a:off x="962296" y="2797795"/>
            <a:ext cx="10441577" cy="2287806"/>
          </a:xfrm>
          <a:prstGeom prst="rect">
            <a:avLst/>
          </a:prstGeom>
        </p:spPr>
        <p:txBody>
          <a:bodyPr wrap="square">
            <a:spAutoFit/>
          </a:bodyPr>
          <a:lstStyle/>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GB" sz="2400" dirty="0" smtClean="0">
                <a:solidFill>
                  <a:schemeClr val="tx1">
                    <a:lumMod val="75000"/>
                    <a:lumOff val="25000"/>
                  </a:schemeClr>
                </a:solidFill>
              </a:rPr>
              <a:t>Gather additional feedback from various other stakeholders</a:t>
            </a:r>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GB" sz="2400" dirty="0" smtClean="0">
                <a:solidFill>
                  <a:schemeClr val="tx1">
                    <a:lumMod val="75000"/>
                    <a:lumOff val="25000"/>
                  </a:schemeClr>
                </a:solidFill>
              </a:rPr>
              <a:t>Amend the draft policy as necessary</a:t>
            </a:r>
            <a:endParaRPr lang="en-US" sz="2400" dirty="0" smtClean="0">
              <a:solidFill>
                <a:schemeClr val="tx1">
                  <a:lumMod val="75000"/>
                  <a:lumOff val="25000"/>
                </a:schemeClr>
              </a:solidFill>
            </a:endParaRPr>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GB" sz="2400" dirty="0" smtClean="0">
                <a:solidFill>
                  <a:schemeClr val="tx1">
                    <a:lumMod val="75000"/>
                    <a:lumOff val="25000"/>
                  </a:schemeClr>
                </a:solidFill>
              </a:rPr>
              <a:t>Forward draft policy to the UM Legal Office</a:t>
            </a:r>
          </a:p>
          <a:p>
            <a:pPr marL="342900" lvl="0" indent="-342900" defTabSz="457200">
              <a:spcBef>
                <a:spcPts val="800"/>
              </a:spcBef>
              <a:buClr>
                <a:schemeClr val="tx1">
                  <a:lumMod val="75000"/>
                  <a:lumOff val="25000"/>
                </a:schemeClr>
              </a:buClr>
              <a:buSzPct val="100000"/>
              <a:buFont typeface="Arial" panose="020B0604020202020204" pitchFamily="34" charset="0"/>
              <a:buChar char="•"/>
            </a:pPr>
            <a:r>
              <a:rPr lang="en-GB" sz="2400" dirty="0" smtClean="0">
                <a:solidFill>
                  <a:schemeClr val="tx1">
                    <a:lumMod val="75000"/>
                    <a:lumOff val="25000"/>
                  </a:schemeClr>
                </a:solidFill>
              </a:rPr>
              <a:t>Present final draft of the UM RDM Policy to Senate for approval</a:t>
            </a:r>
            <a:endParaRPr lang="en-US" sz="2400" dirty="0" smtClean="0">
              <a:solidFill>
                <a:schemeClr val="tx1">
                  <a:lumMod val="75000"/>
                  <a:lumOff val="25000"/>
                </a:schemeClr>
              </a:solidFill>
            </a:endParaRPr>
          </a:p>
          <a:p>
            <a:pPr lvl="0" defTabSz="457200">
              <a:spcBef>
                <a:spcPts val="800"/>
              </a:spcBef>
              <a:buSzPct val="75000"/>
            </a:pPr>
            <a:endParaRPr lang="en-GB" sz="2000" dirty="0" smtClean="0">
              <a:solidFill>
                <a:prstClr val="black"/>
              </a:solidFill>
              <a:latin typeface="Myriad Pro"/>
            </a:endParaRPr>
          </a:p>
        </p:txBody>
      </p:sp>
    </p:spTree>
    <p:extLst>
      <p:ext uri="{BB962C8B-B14F-4D97-AF65-F5344CB8AC3E}">
        <p14:creationId xmlns:p14="http://schemas.microsoft.com/office/powerpoint/2010/main" val="1855983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BDAD37-6E5F-0949-B81E-E4CEFE6EE775}"/>
              </a:ext>
            </a:extLst>
          </p:cNvPr>
          <p:cNvSpPr txBox="1">
            <a:spLocks/>
          </p:cNvSpPr>
          <p:nvPr/>
        </p:nvSpPr>
        <p:spPr>
          <a:xfrm>
            <a:off x="756923" y="1913103"/>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latin typeface="Calibri" charset="0"/>
                <a:ea typeface="Calibri" charset="0"/>
                <a:cs typeface="Calibri" charset="0"/>
              </a:rPr>
              <a:t>Thank you for your attention.</a:t>
            </a:r>
          </a:p>
        </p:txBody>
      </p:sp>
      <p:grpSp>
        <p:nvGrpSpPr>
          <p:cNvPr id="8" name="Group 7"/>
          <p:cNvGrpSpPr/>
          <p:nvPr/>
        </p:nvGrpSpPr>
        <p:grpSpPr>
          <a:xfrm>
            <a:off x="920698" y="3521388"/>
            <a:ext cx="2151747" cy="363791"/>
            <a:chOff x="756923" y="4295738"/>
            <a:chExt cx="2151747" cy="363791"/>
          </a:xfrm>
        </p:grpSpPr>
        <p:pic>
          <p:nvPicPr>
            <p:cNvPr id="11" name="Picture 10">
              <a:extLst>
                <a:ext uri="{FF2B5EF4-FFF2-40B4-BE49-F238E27FC236}">
                  <a16:creationId xmlns:a16="http://schemas.microsoft.com/office/drawing/2014/main" id="{18C760E3-B84D-E840-9FC4-FE479EF6A4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923" y="4295738"/>
              <a:ext cx="322947" cy="351441"/>
            </a:xfrm>
            <a:prstGeom prst="rect">
              <a:avLst/>
            </a:prstGeom>
          </p:spPr>
        </p:pic>
        <p:sp>
          <p:nvSpPr>
            <p:cNvPr id="12" name="TextBox 11">
              <a:extLst>
                <a:ext uri="{FF2B5EF4-FFF2-40B4-BE49-F238E27FC236}">
                  <a16:creationId xmlns:a16="http://schemas.microsoft.com/office/drawing/2014/main" id="{D1DFFE95-4951-F247-9ABA-EF6EAB9BD62F}"/>
                </a:ext>
              </a:extLst>
            </p:cNvPr>
            <p:cNvSpPr txBox="1"/>
            <p:nvPr/>
          </p:nvSpPr>
          <p:spPr>
            <a:xfrm>
              <a:off x="1068853" y="4320975"/>
              <a:ext cx="1839817" cy="338554"/>
            </a:xfrm>
            <a:prstGeom prst="rect">
              <a:avLst/>
            </a:prstGeom>
            <a:noFill/>
          </p:spPr>
          <p:txBody>
            <a:bodyPr wrap="square" rtlCol="0">
              <a:spAutoFit/>
            </a:bodyPr>
            <a:lstStyle/>
            <a:p>
              <a:r>
                <a:rPr lang="mt-MT" sz="1600" dirty="0" smtClean="0"/>
                <a:t>  Kevin J. Ellul</a:t>
              </a:r>
              <a:endParaRPr lang="en-US" sz="1600" dirty="0"/>
            </a:p>
          </p:txBody>
        </p:sp>
      </p:grpSp>
      <p:grpSp>
        <p:nvGrpSpPr>
          <p:cNvPr id="2" name="Group 1"/>
          <p:cNvGrpSpPr/>
          <p:nvPr/>
        </p:nvGrpSpPr>
        <p:grpSpPr>
          <a:xfrm>
            <a:off x="766615" y="4626260"/>
            <a:ext cx="3679381" cy="339448"/>
            <a:chOff x="3338365" y="4892960"/>
            <a:chExt cx="3679381" cy="339448"/>
          </a:xfrm>
        </p:grpSpPr>
        <p:pic>
          <p:nvPicPr>
            <p:cNvPr id="3" name="Picture 2">
              <a:extLst>
                <a:ext uri="{FF2B5EF4-FFF2-40B4-BE49-F238E27FC236}">
                  <a16:creationId xmlns:a16="http://schemas.microsoft.com/office/drawing/2014/main" id="{D7EFB1AD-D64D-4D47-908B-213815687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8365" y="4892960"/>
              <a:ext cx="433520" cy="320805"/>
            </a:xfrm>
            <a:prstGeom prst="rect">
              <a:avLst/>
            </a:prstGeom>
          </p:spPr>
        </p:pic>
        <p:sp>
          <p:nvSpPr>
            <p:cNvPr id="15" name="TextBox 14">
              <a:extLst>
                <a:ext uri="{FF2B5EF4-FFF2-40B4-BE49-F238E27FC236}">
                  <a16:creationId xmlns:a16="http://schemas.microsoft.com/office/drawing/2014/main" id="{20C80634-DCE8-8443-9C9F-2763F8E164BC}"/>
                </a:ext>
              </a:extLst>
            </p:cNvPr>
            <p:cNvSpPr txBox="1"/>
            <p:nvPr/>
          </p:nvSpPr>
          <p:spPr>
            <a:xfrm>
              <a:off x="3823070" y="4893854"/>
              <a:ext cx="3194676" cy="338554"/>
            </a:xfrm>
            <a:prstGeom prst="rect">
              <a:avLst/>
            </a:prstGeom>
            <a:noFill/>
          </p:spPr>
          <p:txBody>
            <a:bodyPr wrap="square" rtlCol="0">
              <a:spAutoFit/>
            </a:bodyPr>
            <a:lstStyle/>
            <a:p>
              <a:r>
                <a:rPr lang="mt-MT" sz="1600" dirty="0" smtClean="0"/>
                <a:t> kevin.j.ellul</a:t>
              </a:r>
              <a:r>
                <a:rPr lang="en-US" sz="1600" dirty="0" smtClean="0"/>
                <a:t>@um.edu.mt</a:t>
              </a:r>
              <a:endParaRPr lang="en-US" sz="1600" dirty="0"/>
            </a:p>
          </p:txBody>
        </p:sp>
      </p:grpSp>
      <p:grpSp>
        <p:nvGrpSpPr>
          <p:cNvPr id="6" name="Group 5"/>
          <p:cNvGrpSpPr/>
          <p:nvPr/>
        </p:nvGrpSpPr>
        <p:grpSpPr>
          <a:xfrm>
            <a:off x="834904" y="4092374"/>
            <a:ext cx="3641517" cy="338557"/>
            <a:chOff x="3376229" y="4320973"/>
            <a:chExt cx="3641517" cy="338557"/>
          </a:xfrm>
        </p:grpSpPr>
        <p:pic>
          <p:nvPicPr>
            <p:cNvPr id="7" name="Picture 6">
              <a:extLst>
                <a:ext uri="{FF2B5EF4-FFF2-40B4-BE49-F238E27FC236}">
                  <a16:creationId xmlns:a16="http://schemas.microsoft.com/office/drawing/2014/main" id="{AC911E5B-FD04-3144-83A9-0CE07F91B1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6229" y="4320973"/>
              <a:ext cx="347704" cy="338555"/>
            </a:xfrm>
            <a:prstGeom prst="rect">
              <a:avLst/>
            </a:prstGeom>
          </p:spPr>
        </p:pic>
        <p:sp>
          <p:nvSpPr>
            <p:cNvPr id="16" name="TextBox 15">
              <a:extLst>
                <a:ext uri="{FF2B5EF4-FFF2-40B4-BE49-F238E27FC236}">
                  <a16:creationId xmlns:a16="http://schemas.microsoft.com/office/drawing/2014/main" id="{B0858DD0-A165-0048-AF61-A493D45B809A}"/>
                </a:ext>
              </a:extLst>
            </p:cNvPr>
            <p:cNvSpPr txBox="1"/>
            <p:nvPr/>
          </p:nvSpPr>
          <p:spPr>
            <a:xfrm>
              <a:off x="3823070" y="4320976"/>
              <a:ext cx="3194676" cy="338554"/>
            </a:xfrm>
            <a:prstGeom prst="rect">
              <a:avLst/>
            </a:prstGeom>
            <a:noFill/>
          </p:spPr>
          <p:txBody>
            <a:bodyPr wrap="square" rtlCol="0">
              <a:spAutoFit/>
            </a:bodyPr>
            <a:lstStyle/>
            <a:p>
              <a:r>
                <a:rPr lang="mt-MT" sz="1600" dirty="0" smtClean="0"/>
                <a:t> </a:t>
              </a:r>
              <a:r>
                <a:rPr lang="en-GB" sz="1600" dirty="0" smtClean="0"/>
                <a:t>(356) </a:t>
              </a:r>
              <a:r>
                <a:rPr lang="en-US" sz="1600" dirty="0" smtClean="0"/>
                <a:t>2340 </a:t>
              </a:r>
              <a:r>
                <a:rPr lang="mt-MT" sz="1600" dirty="0" smtClean="0"/>
                <a:t>2317</a:t>
              </a:r>
              <a:endParaRPr lang="en-US" sz="1600" dirty="0"/>
            </a:p>
          </p:txBody>
        </p:sp>
      </p:grpSp>
      <p:pic>
        <p:nvPicPr>
          <p:cNvPr id="23" name="Picture 22">
            <a:extLst>
              <a:ext uri="{FF2B5EF4-FFF2-40B4-BE49-F238E27FC236}">
                <a16:creationId xmlns:a16="http://schemas.microsoft.com/office/drawing/2014/main" id="{9FDE46CB-E4D2-6446-83F0-80FFFE9D3F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391" y="352383"/>
            <a:ext cx="2244172" cy="1095156"/>
          </a:xfrm>
          <a:prstGeom prst="rect">
            <a:avLst/>
          </a:prstGeom>
        </p:spPr>
      </p:pic>
    </p:spTree>
    <p:extLst>
      <p:ext uri="{BB962C8B-B14F-4D97-AF65-F5344CB8AC3E}">
        <p14:creationId xmlns:p14="http://schemas.microsoft.com/office/powerpoint/2010/main" val="4255942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04950" y="-102563"/>
            <a:ext cx="697274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Outline of the Presentation</a:t>
            </a:r>
            <a:endParaRPr lang="en-US" sz="3200" b="1"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39" name="Rectangle 38"/>
          <p:cNvSpPr/>
          <p:nvPr/>
        </p:nvSpPr>
        <p:spPr>
          <a:xfrm>
            <a:off x="751257" y="2636805"/>
            <a:ext cx="7726438" cy="2308324"/>
          </a:xfrm>
          <a:prstGeom prst="rect">
            <a:avLst/>
          </a:prstGeom>
        </p:spPr>
        <p:txBody>
          <a:bodyPr wrap="square">
            <a:spAutoFit/>
          </a:bodyPr>
          <a:lstStyle/>
          <a:p>
            <a:pPr marL="342900" indent="-342900" algn="just">
              <a:buFont typeface="Arial" panose="020B0604020202020204" pitchFamily="34" charset="0"/>
              <a:buChar char="•"/>
            </a:pPr>
            <a:r>
              <a:rPr lang="en-US" sz="2400" dirty="0" smtClean="0">
                <a:solidFill>
                  <a:schemeClr val="tx1">
                    <a:lumMod val="75000"/>
                    <a:lumOff val="25000"/>
                  </a:schemeClr>
                </a:solidFill>
              </a:rPr>
              <a:t>What is Open Science?</a:t>
            </a:r>
          </a:p>
          <a:p>
            <a:pPr marL="342900" indent="-342900" algn="just">
              <a:buFont typeface="Arial" panose="020B0604020202020204" pitchFamily="34" charset="0"/>
              <a:buChar char="•"/>
            </a:pPr>
            <a:r>
              <a:rPr lang="en-GB" sz="2400" dirty="0" smtClean="0">
                <a:solidFill>
                  <a:schemeClr val="tx1">
                    <a:lumMod val="75000"/>
                    <a:lumOff val="25000"/>
                  </a:schemeClr>
                </a:solidFill>
              </a:rPr>
              <a:t>What is Open Data?</a:t>
            </a:r>
          </a:p>
          <a:p>
            <a:pPr marL="342900" indent="-342900" algn="just">
              <a:buFont typeface="Arial" panose="020B0604020202020204" pitchFamily="34" charset="0"/>
              <a:buChar char="•"/>
            </a:pPr>
            <a:r>
              <a:rPr lang="en-GB" sz="2400" dirty="0" smtClean="0">
                <a:solidFill>
                  <a:schemeClr val="tx1">
                    <a:lumMod val="75000"/>
                    <a:lumOff val="25000"/>
                  </a:schemeClr>
                </a:solidFill>
              </a:rPr>
              <a:t>Why do we need a Research Data Management Policy?</a:t>
            </a:r>
            <a:endParaRPr lang="en-GB" sz="2400" dirty="0">
              <a:solidFill>
                <a:schemeClr val="tx1">
                  <a:lumMod val="75000"/>
                  <a:lumOff val="25000"/>
                </a:schemeClr>
              </a:solidFill>
            </a:endParaRPr>
          </a:p>
          <a:p>
            <a:pPr marL="342900" indent="-342900" algn="just">
              <a:buFont typeface="Arial" panose="020B0604020202020204" pitchFamily="34" charset="0"/>
              <a:buChar char="•"/>
            </a:pPr>
            <a:r>
              <a:rPr lang="en-GB" sz="2400" dirty="0" smtClean="0">
                <a:solidFill>
                  <a:schemeClr val="tx1">
                    <a:lumMod val="75000"/>
                    <a:lumOff val="25000"/>
                  </a:schemeClr>
                </a:solidFill>
              </a:rPr>
              <a:t>What has been done at the UM?</a:t>
            </a:r>
            <a:endParaRPr lang="en-GB" sz="2400" dirty="0">
              <a:solidFill>
                <a:schemeClr val="tx1">
                  <a:lumMod val="75000"/>
                  <a:lumOff val="25000"/>
                </a:schemeClr>
              </a:solidFill>
            </a:endParaRPr>
          </a:p>
          <a:p>
            <a:pPr marL="342900" indent="-342900" algn="just">
              <a:buFont typeface="Arial" panose="020B0604020202020204" pitchFamily="34" charset="0"/>
              <a:buChar char="•"/>
            </a:pPr>
            <a:r>
              <a:rPr lang="en-GB" sz="2400" dirty="0" smtClean="0">
                <a:solidFill>
                  <a:schemeClr val="tx1">
                    <a:lumMod val="75000"/>
                    <a:lumOff val="25000"/>
                  </a:schemeClr>
                </a:solidFill>
              </a:rPr>
              <a:t>Overview of the draft RDM Policy for the UM</a:t>
            </a:r>
          </a:p>
          <a:p>
            <a:pPr marL="342900" indent="-342900" algn="just">
              <a:buFont typeface="Arial" panose="020B0604020202020204" pitchFamily="34" charset="0"/>
              <a:buChar char="•"/>
            </a:pPr>
            <a:r>
              <a:rPr lang="en-GB" sz="2400" dirty="0" smtClean="0">
                <a:solidFill>
                  <a:schemeClr val="tx1">
                    <a:lumMod val="75000"/>
                    <a:lumOff val="25000"/>
                  </a:schemeClr>
                </a:solidFill>
              </a:rPr>
              <a:t>Future actions</a:t>
            </a:r>
            <a:endParaRPr lang="mt-MT" sz="2400" dirty="0" smtClean="0">
              <a:solidFill>
                <a:schemeClr val="tx1">
                  <a:lumMod val="75000"/>
                  <a:lumOff val="25000"/>
                </a:schemeClr>
              </a:solidFill>
            </a:endParaRPr>
          </a:p>
        </p:txBody>
      </p:sp>
    </p:spTree>
    <p:extLst>
      <p:ext uri="{BB962C8B-B14F-4D97-AF65-F5344CB8AC3E}">
        <p14:creationId xmlns:p14="http://schemas.microsoft.com/office/powerpoint/2010/main" val="3981845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917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What is Open Science?</a:t>
            </a:r>
            <a:endParaRPr lang="en-US" sz="3200" b="1"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39" name="Rectangle 38"/>
          <p:cNvSpPr/>
          <p:nvPr/>
        </p:nvSpPr>
        <p:spPr>
          <a:xfrm>
            <a:off x="770710" y="2653597"/>
            <a:ext cx="10920548" cy="2185214"/>
          </a:xfrm>
          <a:prstGeom prst="rect">
            <a:avLst/>
          </a:prstGeom>
        </p:spPr>
        <p:txBody>
          <a:bodyPr wrap="square">
            <a:spAutoFit/>
          </a:bodyPr>
          <a:lstStyle/>
          <a:p>
            <a:pPr lvl="0">
              <a:buClr>
                <a:srgbClr val="CB203D"/>
              </a:buClr>
            </a:pPr>
            <a:r>
              <a:rPr lang="en-US" sz="2400" dirty="0" smtClean="0">
                <a:solidFill>
                  <a:schemeClr val="tx1">
                    <a:lumMod val="75000"/>
                    <a:lumOff val="25000"/>
                  </a:schemeClr>
                </a:solidFill>
                <a:latin typeface="Calibri" charset="0"/>
                <a:ea typeface="Calibri" charset="0"/>
                <a:cs typeface="Calibri" charset="0"/>
              </a:rPr>
              <a:t>“</a:t>
            </a:r>
            <a:r>
              <a:rPr lang="en-US" sz="2400" dirty="0">
                <a:solidFill>
                  <a:schemeClr val="tx1">
                    <a:lumMod val="75000"/>
                    <a:lumOff val="25000"/>
                  </a:schemeClr>
                </a:solidFill>
                <a:latin typeface="Calibri" charset="0"/>
                <a:ea typeface="Calibri" charset="0"/>
                <a:cs typeface="Calibri" charset="0"/>
              </a:rPr>
              <a:t>science carried out and communicated in a manner which allows others to contribute, collaborate and add to the research effort, with all kinds of data, results and protocols made freely available at different stages of the research process”</a:t>
            </a:r>
          </a:p>
          <a:p>
            <a:pPr lvl="0">
              <a:buClr>
                <a:srgbClr val="CB203D"/>
              </a:buClr>
            </a:pPr>
            <a:endParaRPr lang="en-US" sz="800" dirty="0">
              <a:solidFill>
                <a:schemeClr val="tx1">
                  <a:lumMod val="75000"/>
                  <a:lumOff val="25000"/>
                </a:schemeClr>
              </a:solidFill>
              <a:latin typeface="Calibri" charset="0"/>
              <a:ea typeface="Calibri" charset="0"/>
              <a:cs typeface="Calibri" charset="0"/>
            </a:endParaRPr>
          </a:p>
          <a:p>
            <a:pPr lvl="6" algn="r">
              <a:buClr>
                <a:srgbClr val="CB203D"/>
              </a:buClr>
            </a:pPr>
            <a:r>
              <a:rPr lang="mt-MT" sz="2000" dirty="0">
                <a:solidFill>
                  <a:schemeClr val="tx1">
                    <a:lumMod val="75000"/>
                    <a:lumOff val="25000"/>
                  </a:schemeClr>
                </a:solidFill>
                <a:latin typeface="Calibri" charset="0"/>
                <a:ea typeface="Calibri" charset="0"/>
                <a:cs typeface="Calibri" charset="0"/>
              </a:rPr>
              <a:t>Research Information Network - UK</a:t>
            </a:r>
          </a:p>
          <a:p>
            <a:endParaRPr lang="mt-MT" i="1" dirty="0" smtClean="0">
              <a:solidFill>
                <a:schemeClr val="tx1">
                  <a:lumMod val="65000"/>
                  <a:lumOff val="35000"/>
                </a:schemeClr>
              </a:solidFill>
              <a:latin typeface="Calibri" charset="0"/>
              <a:ea typeface="Calibri" charset="0"/>
              <a:cs typeface="Calibri" charset="0"/>
            </a:endParaRPr>
          </a:p>
          <a:p>
            <a:endParaRPr lang="en-US" dirty="0">
              <a:solidFill>
                <a:schemeClr val="tx1">
                  <a:lumMod val="65000"/>
                  <a:lumOff val="35000"/>
                </a:schemeClr>
              </a:solidFill>
              <a:latin typeface="Calibri" charset="0"/>
              <a:ea typeface="Calibri" charset="0"/>
              <a:cs typeface="Calibri" charset="0"/>
            </a:endParaRPr>
          </a:p>
        </p:txBody>
      </p:sp>
      <p:pic>
        <p:nvPicPr>
          <p:cNvPr id="2" name="Picture 1"/>
          <p:cNvPicPr>
            <a:picLocks noChangeAspect="1"/>
          </p:cNvPicPr>
          <p:nvPr/>
        </p:nvPicPr>
        <p:blipFill>
          <a:blip r:embed="rId3"/>
          <a:stretch>
            <a:fillRect/>
          </a:stretch>
        </p:blipFill>
        <p:spPr>
          <a:xfrm>
            <a:off x="3137061" y="4028195"/>
            <a:ext cx="4663844" cy="2694666"/>
          </a:xfrm>
          <a:prstGeom prst="rect">
            <a:avLst/>
          </a:prstGeom>
        </p:spPr>
      </p:pic>
    </p:spTree>
    <p:extLst>
      <p:ext uri="{BB962C8B-B14F-4D97-AF65-F5344CB8AC3E}">
        <p14:creationId xmlns:p14="http://schemas.microsoft.com/office/powerpoint/2010/main" val="320264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770285">
            <a:off x="6464482" y="2365799"/>
            <a:ext cx="5113570" cy="2840872"/>
          </a:xfrm>
          <a:prstGeom prst="rect">
            <a:avLst/>
          </a:prstGeom>
        </p:spPr>
      </p:pic>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3" cstate="email">
            <a:alphaModFix/>
            <a:extLst>
              <a:ext uri="{28A0092B-C50C-407E-A947-70E740481C1C}">
                <a14:useLocalDpi xmlns:a14="http://schemas.microsoft.com/office/drawing/2010/main"/>
              </a:ext>
            </a:extLst>
          </a:blip>
          <a:stretch>
            <a:fillRect/>
          </a:stretch>
        </p:blipFill>
        <p:spPr>
          <a:xfrm rot="9623130">
            <a:off x="450744" y="-5798437"/>
            <a:ext cx="7815513" cy="8769265"/>
          </a:xfrm>
        </p:spPr>
      </p:pic>
      <p:sp>
        <p:nvSpPr>
          <p:cNvPr id="5" name="Title 1"/>
          <p:cNvSpPr txBox="1">
            <a:spLocks/>
          </p:cNvSpPr>
          <p:nvPr/>
        </p:nvSpPr>
        <p:spPr>
          <a:xfrm>
            <a:off x="1524000" y="-102563"/>
            <a:ext cx="69917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What is Open Data?</a:t>
            </a:r>
            <a:endParaRPr lang="en-US" sz="3200" b="1"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39" name="Rectangle 38"/>
          <p:cNvSpPr/>
          <p:nvPr/>
        </p:nvSpPr>
        <p:spPr>
          <a:xfrm>
            <a:off x="942523" y="2586446"/>
            <a:ext cx="5090391" cy="2585323"/>
          </a:xfrm>
          <a:prstGeom prst="rect">
            <a:avLst/>
          </a:prstGeom>
        </p:spPr>
        <p:txBody>
          <a:bodyPr wrap="square">
            <a:spAutoFit/>
          </a:bodyPr>
          <a:lstStyle/>
          <a:p>
            <a:endParaRPr lang="en-GB" sz="2000" dirty="0"/>
          </a:p>
          <a:p>
            <a:r>
              <a:rPr lang="en-US" sz="2400" dirty="0" smtClean="0">
                <a:solidFill>
                  <a:schemeClr val="tx1">
                    <a:lumMod val="75000"/>
                    <a:lumOff val="25000"/>
                  </a:schemeClr>
                </a:solidFill>
              </a:rPr>
              <a:t>“data </a:t>
            </a:r>
            <a:r>
              <a:rPr lang="en-US" sz="2400" dirty="0">
                <a:solidFill>
                  <a:schemeClr val="tx1">
                    <a:lumMod val="75000"/>
                    <a:lumOff val="25000"/>
                  </a:schemeClr>
                </a:solidFill>
              </a:rPr>
              <a:t>that can be freely used, re-used and redistributed by anyone - subject only, at most, to the requirement to attribute and </a:t>
            </a:r>
            <a:r>
              <a:rPr lang="en-US" sz="2400" dirty="0" err="1" smtClean="0">
                <a:solidFill>
                  <a:schemeClr val="tx1">
                    <a:lumMod val="75000"/>
                    <a:lumOff val="25000"/>
                  </a:schemeClr>
                </a:solidFill>
              </a:rPr>
              <a:t>sharealike</a:t>
            </a:r>
            <a:r>
              <a:rPr lang="en-US" sz="2400" dirty="0" smtClean="0">
                <a:solidFill>
                  <a:schemeClr val="tx1">
                    <a:lumMod val="75000"/>
                    <a:lumOff val="25000"/>
                  </a:schemeClr>
                </a:solidFill>
              </a:rPr>
              <a:t>”</a:t>
            </a:r>
          </a:p>
          <a:p>
            <a:r>
              <a:rPr lang="en-US" sz="800" dirty="0">
                <a:solidFill>
                  <a:schemeClr val="tx1">
                    <a:lumMod val="75000"/>
                    <a:lumOff val="25000"/>
                  </a:schemeClr>
                </a:solidFill>
              </a:rPr>
              <a:t/>
            </a:r>
            <a:br>
              <a:rPr lang="en-US" sz="800" dirty="0">
                <a:solidFill>
                  <a:schemeClr val="tx1">
                    <a:lumMod val="75000"/>
                    <a:lumOff val="25000"/>
                  </a:schemeClr>
                </a:solidFill>
              </a:rPr>
            </a:br>
            <a:r>
              <a:rPr lang="en-US" sz="800" dirty="0" smtClean="0">
                <a:solidFill>
                  <a:schemeClr val="tx1">
                    <a:lumMod val="75000"/>
                    <a:lumOff val="25000"/>
                  </a:schemeClr>
                </a:solidFill>
              </a:rPr>
              <a:t>		</a:t>
            </a:r>
            <a:r>
              <a:rPr lang="en-US" sz="2000" dirty="0">
                <a:solidFill>
                  <a:schemeClr val="tx1">
                    <a:lumMod val="75000"/>
                    <a:lumOff val="25000"/>
                  </a:schemeClr>
                </a:solidFill>
              </a:rPr>
              <a:t> </a:t>
            </a:r>
            <a:r>
              <a:rPr lang="en-US" sz="2000" dirty="0" smtClean="0">
                <a:solidFill>
                  <a:schemeClr val="tx1">
                    <a:lumMod val="75000"/>
                    <a:lumOff val="25000"/>
                  </a:schemeClr>
                </a:solidFill>
              </a:rPr>
              <a:t>Open Knowledge Foundation</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413409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57780" y="-5798438"/>
            <a:ext cx="7815513" cy="8769265"/>
          </a:xfrm>
        </p:spPr>
      </p:pic>
      <p:sp>
        <p:nvSpPr>
          <p:cNvPr id="5" name="Title 1"/>
          <p:cNvSpPr txBox="1">
            <a:spLocks/>
          </p:cNvSpPr>
          <p:nvPr/>
        </p:nvSpPr>
        <p:spPr>
          <a:xfrm>
            <a:off x="1524000" y="-102563"/>
            <a:ext cx="69917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Benefits of Open Data</a:t>
            </a:r>
            <a:endParaRPr lang="en-US" sz="3200" b="1"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39" name="Rectangle 38"/>
          <p:cNvSpPr/>
          <p:nvPr/>
        </p:nvSpPr>
        <p:spPr>
          <a:xfrm>
            <a:off x="993887" y="2458532"/>
            <a:ext cx="10069144" cy="3570208"/>
          </a:xfrm>
          <a:prstGeom prst="rect">
            <a:avLst/>
          </a:prstGeom>
        </p:spPr>
        <p:txBody>
          <a:bodyPr wrap="square">
            <a:spAutoFit/>
          </a:bodyPr>
          <a:lstStyle/>
          <a:p>
            <a:endParaRPr lang="en-GB" sz="2000" dirty="0"/>
          </a:p>
          <a:p>
            <a:pPr marL="285750" indent="-285750" algn="just">
              <a:buFont typeface="Arial" panose="020B0604020202020204" pitchFamily="34" charset="0"/>
              <a:buChar char="•"/>
            </a:pPr>
            <a:r>
              <a:rPr lang="en-US" sz="2400" dirty="0" smtClean="0">
                <a:solidFill>
                  <a:schemeClr val="tx1">
                    <a:lumMod val="75000"/>
                    <a:lumOff val="25000"/>
                  </a:schemeClr>
                </a:solidFill>
              </a:rPr>
              <a:t>Builds </a:t>
            </a:r>
            <a:r>
              <a:rPr lang="en-US" sz="2400" dirty="0">
                <a:solidFill>
                  <a:schemeClr val="tx1">
                    <a:lumMod val="75000"/>
                    <a:lumOff val="25000"/>
                  </a:schemeClr>
                </a:solidFill>
              </a:rPr>
              <a:t>upon and </a:t>
            </a:r>
            <a:r>
              <a:rPr lang="en-US" sz="2400" dirty="0" smtClean="0">
                <a:solidFill>
                  <a:schemeClr val="tx1">
                    <a:lumMod val="75000"/>
                    <a:lumOff val="25000"/>
                  </a:schemeClr>
                </a:solidFill>
              </a:rPr>
              <a:t>creates </a:t>
            </a:r>
            <a:r>
              <a:rPr lang="en-US" sz="2400" dirty="0">
                <a:solidFill>
                  <a:schemeClr val="tx1">
                    <a:lumMod val="75000"/>
                    <a:lumOff val="25000"/>
                  </a:schemeClr>
                </a:solidFill>
              </a:rPr>
              <a:t>new research from existing </a:t>
            </a:r>
            <a:r>
              <a:rPr lang="en-US" sz="2400" dirty="0" smtClean="0">
                <a:solidFill>
                  <a:schemeClr val="tx1">
                    <a:lumMod val="75000"/>
                    <a:lumOff val="25000"/>
                  </a:schemeClr>
                </a:solidFill>
              </a:rPr>
              <a:t>datasets</a:t>
            </a:r>
            <a:endParaRPr lang="en-US" sz="2400" dirty="0">
              <a:solidFill>
                <a:schemeClr val="tx1">
                  <a:lumMod val="75000"/>
                  <a:lumOff val="25000"/>
                </a:schemeClr>
              </a:solidFill>
            </a:endParaRPr>
          </a:p>
          <a:p>
            <a:pPr marL="285750" indent="-285750" algn="just">
              <a:buFont typeface="Arial" panose="020B0604020202020204" pitchFamily="34" charset="0"/>
              <a:buChar char="•"/>
            </a:pPr>
            <a:r>
              <a:rPr lang="en-US" sz="2400" dirty="0" err="1" smtClean="0">
                <a:solidFill>
                  <a:schemeClr val="tx1">
                    <a:lumMod val="75000"/>
                    <a:lumOff val="25000"/>
                  </a:schemeClr>
                </a:solidFill>
              </a:rPr>
              <a:t>Maximises</a:t>
            </a:r>
            <a:r>
              <a:rPr lang="en-US" sz="2400" dirty="0" smtClean="0">
                <a:solidFill>
                  <a:schemeClr val="tx1">
                    <a:lumMod val="75000"/>
                    <a:lumOff val="25000"/>
                  </a:schemeClr>
                </a:solidFill>
              </a:rPr>
              <a:t> </a:t>
            </a:r>
            <a:r>
              <a:rPr lang="en-US" sz="2400" dirty="0">
                <a:solidFill>
                  <a:schemeClr val="tx1">
                    <a:lumMod val="75000"/>
                    <a:lumOff val="25000"/>
                  </a:schemeClr>
                </a:solidFill>
              </a:rPr>
              <a:t>data reuse – working smarter and faster</a:t>
            </a:r>
          </a:p>
          <a:p>
            <a:pPr marL="285750" indent="-285750" algn="just">
              <a:buFont typeface="Arial" panose="020B0604020202020204" pitchFamily="34" charset="0"/>
              <a:buChar char="•"/>
            </a:pPr>
            <a:r>
              <a:rPr lang="en-US" sz="2400" dirty="0">
                <a:solidFill>
                  <a:schemeClr val="tx1">
                    <a:lumMod val="75000"/>
                    <a:lumOff val="25000"/>
                  </a:schemeClr>
                </a:solidFill>
              </a:rPr>
              <a:t>Validation of research results</a:t>
            </a:r>
          </a:p>
          <a:p>
            <a:pPr marL="285750" indent="-285750" algn="just">
              <a:buFont typeface="Arial" panose="020B0604020202020204" pitchFamily="34" charset="0"/>
              <a:buChar char="•"/>
            </a:pPr>
            <a:r>
              <a:rPr lang="en-US" sz="2400" dirty="0" smtClean="0">
                <a:solidFill>
                  <a:schemeClr val="tx1">
                    <a:lumMod val="75000"/>
                    <a:lumOff val="25000"/>
                  </a:schemeClr>
                </a:solidFill>
              </a:rPr>
              <a:t>Supports longitudinal </a:t>
            </a:r>
            <a:r>
              <a:rPr lang="en-US" sz="2400" dirty="0">
                <a:solidFill>
                  <a:schemeClr val="tx1">
                    <a:lumMod val="75000"/>
                    <a:lumOff val="25000"/>
                  </a:schemeClr>
                </a:solidFill>
              </a:rPr>
              <a:t>studies</a:t>
            </a:r>
          </a:p>
          <a:p>
            <a:pPr marL="285750" indent="-285750" algn="just">
              <a:buFont typeface="Arial" panose="020B0604020202020204" pitchFamily="34" charset="0"/>
              <a:buChar char="•"/>
            </a:pPr>
            <a:r>
              <a:rPr lang="en-US" sz="2400" dirty="0">
                <a:solidFill>
                  <a:schemeClr val="tx1">
                    <a:lumMod val="75000"/>
                    <a:lumOff val="25000"/>
                  </a:schemeClr>
                </a:solidFill>
              </a:rPr>
              <a:t>Increases researcher transparency and enhances visibility of </a:t>
            </a:r>
            <a:r>
              <a:rPr lang="en-US" sz="2400" dirty="0" smtClean="0">
                <a:solidFill>
                  <a:schemeClr val="tx1">
                    <a:lumMod val="75000"/>
                    <a:lumOff val="25000"/>
                  </a:schemeClr>
                </a:solidFill>
              </a:rPr>
              <a:t>research</a:t>
            </a:r>
          </a:p>
          <a:p>
            <a:pPr marL="285750" indent="-285750" algn="just">
              <a:buFont typeface="Arial" panose="020B0604020202020204" pitchFamily="34" charset="0"/>
              <a:buChar char="•"/>
            </a:pPr>
            <a:r>
              <a:rPr lang="en-GB" sz="2400" dirty="0" smtClean="0">
                <a:solidFill>
                  <a:schemeClr val="tx1">
                    <a:lumMod val="75000"/>
                    <a:lumOff val="25000"/>
                  </a:schemeClr>
                </a:solidFill>
              </a:rPr>
              <a:t>Enhances the reputation of researchers and their institutions</a:t>
            </a:r>
            <a:endParaRPr lang="en-US" sz="2400" dirty="0">
              <a:solidFill>
                <a:schemeClr val="tx1">
                  <a:lumMod val="75000"/>
                  <a:lumOff val="25000"/>
                </a:schemeClr>
              </a:solidFill>
            </a:endParaRPr>
          </a:p>
          <a:p>
            <a:pPr marL="285750" indent="-285750" algn="just">
              <a:buFont typeface="Arial" panose="020B0604020202020204" pitchFamily="34" charset="0"/>
              <a:buChar char="•"/>
            </a:pPr>
            <a:r>
              <a:rPr lang="en-US" sz="2400" dirty="0">
                <a:solidFill>
                  <a:schemeClr val="tx1">
                    <a:lumMod val="75000"/>
                    <a:lumOff val="25000"/>
                  </a:schemeClr>
                </a:solidFill>
              </a:rPr>
              <a:t>Facilitates research across disciplines and fosters </a:t>
            </a:r>
            <a:r>
              <a:rPr lang="en-US" sz="2400" dirty="0" smtClean="0">
                <a:solidFill>
                  <a:schemeClr val="tx1">
                    <a:lumMod val="75000"/>
                    <a:lumOff val="25000"/>
                  </a:schemeClr>
                </a:solidFill>
              </a:rPr>
              <a:t>collaborations</a:t>
            </a:r>
          </a:p>
          <a:p>
            <a:pPr algn="just"/>
            <a:endParaRPr lang="en-US" sz="2000"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3167955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3104" y="4156364"/>
            <a:ext cx="5073495" cy="2701636"/>
          </a:xfrm>
          <a:prstGeom prst="rect">
            <a:avLst/>
          </a:prstGeom>
        </p:spPr>
      </p:pic>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3"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Research Data Management</a:t>
            </a:r>
            <a:endParaRPr lang="en-US" sz="3200" b="1"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39" name="Rectangle 38"/>
          <p:cNvSpPr/>
          <p:nvPr/>
        </p:nvSpPr>
        <p:spPr>
          <a:xfrm>
            <a:off x="990438" y="2500570"/>
            <a:ext cx="10467704" cy="3742563"/>
          </a:xfrm>
          <a:prstGeom prst="rect">
            <a:avLst/>
          </a:prstGeom>
        </p:spPr>
        <p:txBody>
          <a:bodyPr wrap="square">
            <a:spAutoFit/>
          </a:bodyPr>
          <a:lstStyle/>
          <a:p>
            <a:pPr marL="457200" indent="-457200" defTabSz="457200">
              <a:spcBef>
                <a:spcPct val="20000"/>
              </a:spcBef>
              <a:buClr>
                <a:schemeClr val="tx1">
                  <a:lumMod val="75000"/>
                  <a:lumOff val="25000"/>
                </a:schemeClr>
              </a:buClr>
              <a:buFont typeface="Arial" panose="020B0604020202020204" pitchFamily="34" charset="0"/>
              <a:buChar char="•"/>
            </a:pPr>
            <a:r>
              <a:rPr lang="en-ZA" sz="2400" dirty="0" smtClean="0">
                <a:solidFill>
                  <a:schemeClr val="tx1">
                    <a:lumMod val="75000"/>
                    <a:lumOff val="25000"/>
                  </a:schemeClr>
                </a:solidFill>
                <a:cs typeface="Arial"/>
              </a:rPr>
              <a:t>Research Data Management (RDM) </a:t>
            </a:r>
            <a:r>
              <a:rPr lang="en-ZA" sz="2400" dirty="0">
                <a:solidFill>
                  <a:schemeClr val="tx1">
                    <a:lumMod val="75000"/>
                    <a:lumOff val="25000"/>
                  </a:schemeClr>
                </a:solidFill>
                <a:cs typeface="Arial"/>
              </a:rPr>
              <a:t>concerns the </a:t>
            </a:r>
            <a:r>
              <a:rPr lang="en-ZA" sz="2400" dirty="0" smtClean="0">
                <a:solidFill>
                  <a:schemeClr val="tx1">
                    <a:lumMod val="75000"/>
                    <a:lumOff val="25000"/>
                  </a:schemeClr>
                </a:solidFill>
                <a:cs typeface="Arial"/>
              </a:rPr>
              <a:t>organisation, storing and curation </a:t>
            </a:r>
            <a:r>
              <a:rPr lang="en-ZA" sz="2400" dirty="0">
                <a:solidFill>
                  <a:schemeClr val="tx1">
                    <a:lumMod val="75000"/>
                    <a:lumOff val="25000"/>
                  </a:schemeClr>
                </a:solidFill>
                <a:cs typeface="Arial"/>
              </a:rPr>
              <a:t>of </a:t>
            </a:r>
            <a:r>
              <a:rPr lang="en-ZA" sz="2400" dirty="0" smtClean="0">
                <a:solidFill>
                  <a:schemeClr val="tx1">
                    <a:lumMod val="75000"/>
                    <a:lumOff val="25000"/>
                  </a:schemeClr>
                </a:solidFill>
                <a:cs typeface="Arial"/>
              </a:rPr>
              <a:t>data generated during the lifecycle of a research project</a:t>
            </a:r>
          </a:p>
          <a:p>
            <a:pPr marL="457200" indent="-457200" defTabSz="457200">
              <a:spcBef>
                <a:spcPct val="20000"/>
              </a:spcBef>
              <a:buClr>
                <a:schemeClr val="tx1">
                  <a:lumMod val="75000"/>
                  <a:lumOff val="25000"/>
                </a:schemeClr>
              </a:buClr>
              <a:buFont typeface="Arial" panose="020B0604020202020204" pitchFamily="34" charset="0"/>
              <a:buChar char="•"/>
            </a:pPr>
            <a:r>
              <a:rPr lang="en-ZA" sz="2400" dirty="0" smtClean="0">
                <a:solidFill>
                  <a:schemeClr val="tx1">
                    <a:lumMod val="75000"/>
                    <a:lumOff val="25000"/>
                  </a:schemeClr>
                </a:solidFill>
                <a:cs typeface="Arial"/>
              </a:rPr>
              <a:t>RDM </a:t>
            </a:r>
            <a:r>
              <a:rPr lang="en-ZA" sz="2400" dirty="0">
                <a:solidFill>
                  <a:schemeClr val="tx1">
                    <a:lumMod val="75000"/>
                    <a:lumOff val="25000"/>
                  </a:schemeClr>
                </a:solidFill>
                <a:cs typeface="Arial"/>
              </a:rPr>
              <a:t>is considered as an essential part </a:t>
            </a:r>
            <a:r>
              <a:rPr lang="en-ZA" sz="2400" dirty="0" smtClean="0">
                <a:solidFill>
                  <a:schemeClr val="tx1">
                    <a:lumMod val="75000"/>
                    <a:lumOff val="25000"/>
                  </a:schemeClr>
                </a:solidFill>
                <a:cs typeface="Arial"/>
              </a:rPr>
              <a:t>of good </a:t>
            </a:r>
            <a:r>
              <a:rPr lang="en-ZA" sz="2400" dirty="0">
                <a:solidFill>
                  <a:schemeClr val="tx1">
                    <a:lumMod val="75000"/>
                    <a:lumOff val="25000"/>
                  </a:schemeClr>
                </a:solidFill>
                <a:cs typeface="Arial"/>
              </a:rPr>
              <a:t>research </a:t>
            </a:r>
            <a:r>
              <a:rPr lang="en-ZA" sz="2400" dirty="0" smtClean="0">
                <a:solidFill>
                  <a:schemeClr val="tx1">
                    <a:lumMod val="75000"/>
                    <a:lumOff val="25000"/>
                  </a:schemeClr>
                </a:solidFill>
                <a:cs typeface="Arial"/>
              </a:rPr>
              <a:t>practice</a:t>
            </a:r>
          </a:p>
          <a:p>
            <a:pPr marL="457200" indent="-457200" defTabSz="457200">
              <a:spcBef>
                <a:spcPct val="20000"/>
              </a:spcBef>
              <a:buClr>
                <a:schemeClr val="tx1">
                  <a:lumMod val="75000"/>
                  <a:lumOff val="25000"/>
                </a:schemeClr>
              </a:buClr>
              <a:buFont typeface="Arial" panose="020B0604020202020204" pitchFamily="34" charset="0"/>
              <a:buChar char="•"/>
            </a:pPr>
            <a:r>
              <a:rPr lang="en-ZA" sz="2400" dirty="0" smtClean="0">
                <a:solidFill>
                  <a:schemeClr val="tx1">
                    <a:lumMod val="75000"/>
                    <a:lumOff val="25000"/>
                  </a:schemeClr>
                </a:solidFill>
                <a:cs typeface="Arial"/>
              </a:rPr>
              <a:t>RDM </a:t>
            </a:r>
            <a:r>
              <a:rPr lang="en-ZA" sz="2400" dirty="0">
                <a:solidFill>
                  <a:schemeClr val="tx1">
                    <a:lumMod val="75000"/>
                    <a:lumOff val="25000"/>
                  </a:schemeClr>
                </a:solidFill>
                <a:cs typeface="Arial"/>
              </a:rPr>
              <a:t>aims to make the research process as efficient as possible, </a:t>
            </a:r>
            <a:r>
              <a:rPr lang="en-ZA" sz="2400" dirty="0" smtClean="0">
                <a:solidFill>
                  <a:schemeClr val="tx1">
                    <a:lumMod val="75000"/>
                    <a:lumOff val="25000"/>
                  </a:schemeClr>
                </a:solidFill>
                <a:cs typeface="Arial"/>
              </a:rPr>
              <a:t>as well as, meets the </a:t>
            </a:r>
            <a:r>
              <a:rPr lang="en-ZA" sz="2400" dirty="0">
                <a:solidFill>
                  <a:schemeClr val="tx1">
                    <a:lumMod val="75000"/>
                    <a:lumOff val="25000"/>
                  </a:schemeClr>
                </a:solidFill>
                <a:cs typeface="Arial"/>
              </a:rPr>
              <a:t>expectations and requirements </a:t>
            </a:r>
            <a:r>
              <a:rPr lang="en-ZA" sz="2400" dirty="0" smtClean="0">
                <a:solidFill>
                  <a:schemeClr val="tx1">
                    <a:lumMod val="75000"/>
                    <a:lumOff val="25000"/>
                  </a:schemeClr>
                </a:solidFill>
                <a:cs typeface="Arial"/>
              </a:rPr>
              <a:t>of                                                 research institutions, </a:t>
            </a:r>
            <a:r>
              <a:rPr lang="en-ZA" sz="2400" dirty="0">
                <a:solidFill>
                  <a:schemeClr val="tx1">
                    <a:lumMod val="75000"/>
                    <a:lumOff val="25000"/>
                  </a:schemeClr>
                </a:solidFill>
                <a:cs typeface="Arial"/>
              </a:rPr>
              <a:t>research </a:t>
            </a:r>
            <a:r>
              <a:rPr lang="en-ZA" sz="2400" dirty="0" smtClean="0">
                <a:solidFill>
                  <a:schemeClr val="tx1">
                    <a:lumMod val="75000"/>
                    <a:lumOff val="25000"/>
                  </a:schemeClr>
                </a:solidFill>
                <a:cs typeface="Arial"/>
              </a:rPr>
              <a:t>funders </a:t>
            </a:r>
            <a:r>
              <a:rPr lang="en-ZA" sz="2400" dirty="0">
                <a:solidFill>
                  <a:schemeClr val="tx1">
                    <a:lumMod val="75000"/>
                    <a:lumOff val="25000"/>
                  </a:schemeClr>
                </a:solidFill>
                <a:cs typeface="Arial"/>
              </a:rPr>
              <a:t>and </a:t>
            </a:r>
            <a:r>
              <a:rPr lang="en-ZA" sz="2400" dirty="0" smtClean="0">
                <a:solidFill>
                  <a:schemeClr val="tx1">
                    <a:lumMod val="75000"/>
                    <a:lumOff val="25000"/>
                  </a:schemeClr>
                </a:solidFill>
                <a:cs typeface="Arial"/>
              </a:rPr>
              <a:t>                                                legislation</a:t>
            </a:r>
          </a:p>
          <a:p>
            <a:pPr marL="285750" indent="-285750">
              <a:buClr>
                <a:schemeClr val="tx1">
                  <a:lumMod val="75000"/>
                  <a:lumOff val="25000"/>
                </a:schemeClr>
              </a:buClr>
              <a:buFont typeface="Arial" panose="020B0604020202020204" pitchFamily="34" charset="0"/>
              <a:buChar char="•"/>
            </a:pPr>
            <a:endParaRPr lang="en-US" dirty="0"/>
          </a:p>
          <a:p>
            <a:pPr marL="457200" lvl="0" indent="-457200" defTabSz="457200">
              <a:spcBef>
                <a:spcPct val="20000"/>
              </a:spcBef>
              <a:buFont typeface="Arial"/>
              <a:buChar char="•"/>
            </a:pPr>
            <a:endParaRPr lang="en-ZA" dirty="0">
              <a:solidFill>
                <a:prstClr val="black">
                  <a:lumMod val="75000"/>
                  <a:lumOff val="25000"/>
                </a:prstClr>
              </a:solidFill>
              <a:cs typeface="Arial"/>
            </a:endParaRPr>
          </a:p>
          <a:p>
            <a:pPr lvl="0">
              <a:buClr>
                <a:srgbClr val="CB203D"/>
              </a:buClr>
            </a:pPr>
            <a:endParaRPr lang="mt-MT" sz="2000" b="1" dirty="0">
              <a:solidFill>
                <a:schemeClr val="tx1">
                  <a:lumMod val="65000"/>
                  <a:lumOff val="35000"/>
                </a:schemeClr>
              </a:solidFill>
              <a:latin typeface="Calibri" charset="0"/>
              <a:ea typeface="Calibri" charset="0"/>
              <a:cs typeface="Calibri" charset="0"/>
            </a:endParaRPr>
          </a:p>
        </p:txBody>
      </p:sp>
    </p:spTree>
    <p:extLst>
      <p:ext uri="{BB962C8B-B14F-4D97-AF65-F5344CB8AC3E}">
        <p14:creationId xmlns:p14="http://schemas.microsoft.com/office/powerpoint/2010/main" val="2466393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3"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43050" y="-102563"/>
            <a:ext cx="689654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Why do we need a RDM Policy?</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1005255" y="2515675"/>
            <a:ext cx="10729545" cy="4893647"/>
          </a:xfrm>
          <a:prstGeom prst="rect">
            <a:avLst/>
          </a:prstGeom>
        </p:spPr>
        <p:txBody>
          <a:bodyPr wrap="square">
            <a:spAutoFit/>
          </a:bodyPr>
          <a:lstStyle/>
          <a:p>
            <a:pPr marL="342900" indent="-342900">
              <a:buFont typeface="Arial" panose="020B0604020202020204" pitchFamily="34" charset="0"/>
              <a:buChar char="•"/>
            </a:pPr>
            <a:r>
              <a:rPr lang="en-GB" sz="2000" dirty="0" smtClean="0">
                <a:solidFill>
                  <a:schemeClr val="tx1">
                    <a:lumMod val="75000"/>
                    <a:lumOff val="25000"/>
                  </a:schemeClr>
                </a:solidFill>
              </a:rPr>
              <a:t>To ensure that research data</a:t>
            </a:r>
            <a:r>
              <a:rPr lang="en-US" sz="2000" dirty="0" smtClean="0">
                <a:solidFill>
                  <a:schemeClr val="tx1">
                    <a:lumMod val="75000"/>
                    <a:lumOff val="25000"/>
                  </a:schemeClr>
                </a:solidFill>
              </a:rPr>
              <a:t> </a:t>
            </a:r>
            <a:r>
              <a:rPr lang="en-US" sz="2000" dirty="0">
                <a:solidFill>
                  <a:schemeClr val="tx1">
                    <a:lumMod val="75000"/>
                    <a:lumOff val="25000"/>
                  </a:schemeClr>
                </a:solidFill>
              </a:rPr>
              <a:t>is </a:t>
            </a:r>
            <a:r>
              <a:rPr lang="en-US" sz="2000" dirty="0" err="1" smtClean="0">
                <a:solidFill>
                  <a:schemeClr val="tx1">
                    <a:lumMod val="75000"/>
                    <a:lumOff val="25000"/>
                  </a:schemeClr>
                </a:solidFill>
              </a:rPr>
              <a:t>organised</a:t>
            </a:r>
            <a:r>
              <a:rPr lang="en-US" sz="2000" dirty="0" smtClean="0">
                <a:solidFill>
                  <a:schemeClr val="tx1">
                    <a:lumMod val="75000"/>
                    <a:lumOff val="25000"/>
                  </a:schemeClr>
                </a:solidFill>
              </a:rPr>
              <a:t> and managed </a:t>
            </a:r>
            <a:r>
              <a:rPr lang="en-US" sz="2000" dirty="0">
                <a:solidFill>
                  <a:schemeClr val="tx1">
                    <a:lumMod val="75000"/>
                    <a:lumOff val="25000"/>
                  </a:schemeClr>
                </a:solidFill>
              </a:rPr>
              <a:t>in a </a:t>
            </a:r>
            <a:r>
              <a:rPr lang="en-US" sz="2000" dirty="0" err="1">
                <a:solidFill>
                  <a:schemeClr val="tx1">
                    <a:lumMod val="75000"/>
                    <a:lumOff val="25000"/>
                  </a:schemeClr>
                </a:solidFill>
              </a:rPr>
              <a:t>harmonised</a:t>
            </a:r>
            <a:r>
              <a:rPr lang="en-US" sz="2000" dirty="0">
                <a:solidFill>
                  <a:schemeClr val="tx1">
                    <a:lumMod val="75000"/>
                    <a:lumOff val="25000"/>
                  </a:schemeClr>
                </a:solidFill>
              </a:rPr>
              <a:t> </a:t>
            </a:r>
            <a:r>
              <a:rPr lang="en-US" sz="2000" dirty="0" smtClean="0">
                <a:solidFill>
                  <a:schemeClr val="tx1">
                    <a:lumMod val="75000"/>
                    <a:lumOff val="25000"/>
                  </a:schemeClr>
                </a:solidFill>
              </a:rPr>
              <a:t>fashion which </a:t>
            </a:r>
            <a:r>
              <a:rPr lang="en-US" sz="2000" dirty="0">
                <a:solidFill>
                  <a:schemeClr val="tx1">
                    <a:lumMod val="75000"/>
                    <a:lumOff val="25000"/>
                  </a:schemeClr>
                </a:solidFill>
              </a:rPr>
              <a:t>supports archiving and </a:t>
            </a:r>
            <a:r>
              <a:rPr lang="en-US" sz="2000" dirty="0" smtClean="0">
                <a:solidFill>
                  <a:schemeClr val="tx1">
                    <a:lumMod val="75000"/>
                    <a:lumOff val="25000"/>
                  </a:schemeClr>
                </a:solidFill>
              </a:rPr>
              <a:t>dissemination, </a:t>
            </a:r>
            <a:r>
              <a:rPr lang="en-US" sz="2000" dirty="0">
                <a:solidFill>
                  <a:schemeClr val="tx1">
                    <a:lumMod val="75000"/>
                    <a:lumOff val="25000"/>
                  </a:schemeClr>
                </a:solidFill>
              </a:rPr>
              <a:t>where </a:t>
            </a:r>
            <a:r>
              <a:rPr lang="en-US" sz="2000" dirty="0" smtClean="0">
                <a:solidFill>
                  <a:schemeClr val="tx1">
                    <a:lumMod val="75000"/>
                    <a:lumOff val="25000"/>
                  </a:schemeClr>
                </a:solidFill>
              </a:rPr>
              <a:t>appropriate</a:t>
            </a:r>
            <a:endParaRPr lang="en-GB" sz="2000" dirty="0" smtClean="0">
              <a:solidFill>
                <a:schemeClr val="tx1">
                  <a:lumMod val="75000"/>
                  <a:lumOff val="25000"/>
                </a:schemeClr>
              </a:solidFill>
            </a:endParaRPr>
          </a:p>
          <a:p>
            <a:pPr marL="342900" indent="-342900">
              <a:buFont typeface="Arial" panose="020B0604020202020204" pitchFamily="34" charset="0"/>
              <a:buChar char="•"/>
            </a:pPr>
            <a:r>
              <a:rPr lang="en-GB" sz="2000" dirty="0" smtClean="0">
                <a:solidFill>
                  <a:schemeClr val="tx1">
                    <a:lumMod val="75000"/>
                    <a:lumOff val="25000"/>
                  </a:schemeClr>
                </a:solidFill>
              </a:rPr>
              <a:t>To articulate the responsibilities of the University and its researchers for managing research data</a:t>
            </a:r>
          </a:p>
          <a:p>
            <a:pPr marL="800100" lvl="1" indent="-342900">
              <a:buSzPct val="80000"/>
              <a:buFont typeface="Arial" panose="020B0604020202020204" pitchFamily="34" charset="0"/>
              <a:buChar char="•"/>
            </a:pPr>
            <a:r>
              <a:rPr lang="en-GB" sz="2000" dirty="0" smtClean="0">
                <a:solidFill>
                  <a:schemeClr val="tx1">
                    <a:lumMod val="75000"/>
                    <a:lumOff val="25000"/>
                  </a:schemeClr>
                </a:solidFill>
              </a:rPr>
              <a:t>adhere to accepted good practices and procedures</a:t>
            </a:r>
          </a:p>
          <a:p>
            <a:pPr marL="800100" lvl="1" indent="-342900">
              <a:buSzPct val="80000"/>
              <a:buFont typeface="Arial" panose="020B0604020202020204" pitchFamily="34" charset="0"/>
              <a:buChar char="•"/>
            </a:pPr>
            <a:r>
              <a:rPr lang="en-GB" sz="2000" dirty="0" smtClean="0">
                <a:solidFill>
                  <a:schemeClr val="tx1">
                    <a:lumMod val="75000"/>
                    <a:lumOff val="25000"/>
                  </a:schemeClr>
                </a:solidFill>
              </a:rPr>
              <a:t>support the University’s commitment to research excellence and integrity</a:t>
            </a:r>
            <a:endParaRPr lang="en-US" sz="2000" dirty="0" smtClean="0">
              <a:solidFill>
                <a:schemeClr val="tx1">
                  <a:lumMod val="75000"/>
                  <a:lumOff val="25000"/>
                </a:schemeClr>
              </a:solidFill>
            </a:endParaRPr>
          </a:p>
          <a:p>
            <a:pPr marL="342900" lvl="0" indent="-342900">
              <a:buFont typeface="Arial" panose="020B0604020202020204" pitchFamily="34" charset="0"/>
              <a:buChar char="•"/>
            </a:pPr>
            <a:r>
              <a:rPr lang="en-US" sz="2000" dirty="0" smtClean="0">
                <a:solidFill>
                  <a:schemeClr val="tx1">
                    <a:lumMod val="75000"/>
                    <a:lumOff val="25000"/>
                  </a:schemeClr>
                </a:solidFill>
              </a:rPr>
              <a:t>To provide proper </a:t>
            </a:r>
            <a:r>
              <a:rPr lang="en-US" sz="2000" dirty="0">
                <a:solidFill>
                  <a:schemeClr val="tx1">
                    <a:lumMod val="75000"/>
                    <a:lumOff val="25000"/>
                  </a:schemeClr>
                </a:solidFill>
              </a:rPr>
              <a:t>recording, maintenance, storage and security of </a:t>
            </a:r>
            <a:r>
              <a:rPr lang="en-US" sz="2000" dirty="0" smtClean="0">
                <a:solidFill>
                  <a:schemeClr val="tx1">
                    <a:lumMod val="75000"/>
                    <a:lumOff val="25000"/>
                  </a:schemeClr>
                </a:solidFill>
              </a:rPr>
              <a:t>research </a:t>
            </a:r>
            <a:r>
              <a:rPr lang="en-US" sz="2000" dirty="0">
                <a:solidFill>
                  <a:schemeClr val="tx1">
                    <a:lumMod val="75000"/>
                    <a:lumOff val="25000"/>
                  </a:schemeClr>
                </a:solidFill>
              </a:rPr>
              <a:t>d</a:t>
            </a:r>
            <a:r>
              <a:rPr lang="en-US" sz="2000" dirty="0" smtClean="0">
                <a:solidFill>
                  <a:schemeClr val="tx1">
                    <a:lumMod val="75000"/>
                    <a:lumOff val="25000"/>
                  </a:schemeClr>
                </a:solidFill>
              </a:rPr>
              <a:t>ata</a:t>
            </a:r>
            <a:endParaRPr lang="en-US" sz="2000" dirty="0">
              <a:solidFill>
                <a:schemeClr val="tx1">
                  <a:lumMod val="75000"/>
                  <a:lumOff val="25000"/>
                </a:schemeClr>
              </a:solidFill>
            </a:endParaRPr>
          </a:p>
          <a:p>
            <a:pPr marL="342900" lvl="0" indent="-342900">
              <a:buFont typeface="Arial" panose="020B0604020202020204" pitchFamily="34" charset="0"/>
              <a:buChar char="•"/>
            </a:pPr>
            <a:r>
              <a:rPr lang="en-US" sz="2000" dirty="0" smtClean="0">
                <a:solidFill>
                  <a:schemeClr val="tx1">
                    <a:lumMod val="75000"/>
                    <a:lumOff val="25000"/>
                  </a:schemeClr>
                </a:solidFill>
              </a:rPr>
              <a:t>To comply </a:t>
            </a:r>
            <a:r>
              <a:rPr lang="en-US" sz="2000" dirty="0">
                <a:solidFill>
                  <a:schemeClr val="tx1">
                    <a:lumMod val="75000"/>
                    <a:lumOff val="25000"/>
                  </a:schemeClr>
                </a:solidFill>
              </a:rPr>
              <a:t>with relevant legislation and regulations regarding data </a:t>
            </a:r>
            <a:r>
              <a:rPr lang="en-US" sz="2000" dirty="0" smtClean="0">
                <a:solidFill>
                  <a:schemeClr val="tx1">
                    <a:lumMod val="75000"/>
                    <a:lumOff val="25000"/>
                  </a:schemeClr>
                </a:solidFill>
              </a:rPr>
              <a:t>usage and </a:t>
            </a:r>
            <a:r>
              <a:rPr lang="en-US" sz="2000" dirty="0" err="1" smtClean="0">
                <a:solidFill>
                  <a:schemeClr val="tx1">
                    <a:lumMod val="75000"/>
                    <a:lumOff val="25000"/>
                  </a:schemeClr>
                </a:solidFill>
              </a:rPr>
              <a:t>licences</a:t>
            </a:r>
            <a:r>
              <a:rPr lang="en-US" sz="2000" dirty="0" smtClean="0">
                <a:solidFill>
                  <a:schemeClr val="tx1">
                    <a:lumMod val="75000"/>
                    <a:lumOff val="25000"/>
                  </a:schemeClr>
                </a:solidFill>
              </a:rPr>
              <a:t>, </a:t>
            </a:r>
            <a:r>
              <a:rPr lang="en-US" sz="2000" dirty="0">
                <a:solidFill>
                  <a:schemeClr val="tx1">
                    <a:lumMod val="75000"/>
                    <a:lumOff val="25000"/>
                  </a:schemeClr>
                </a:solidFill>
              </a:rPr>
              <a:t>as well </a:t>
            </a:r>
            <a:r>
              <a:rPr lang="en-US" sz="2000" dirty="0" smtClean="0">
                <a:solidFill>
                  <a:schemeClr val="tx1">
                    <a:lumMod val="75000"/>
                    <a:lumOff val="25000"/>
                  </a:schemeClr>
                </a:solidFill>
              </a:rPr>
              <a:t>as, </a:t>
            </a:r>
            <a:r>
              <a:rPr lang="en-US" sz="2000" dirty="0">
                <a:solidFill>
                  <a:schemeClr val="tx1">
                    <a:lumMod val="75000"/>
                    <a:lumOff val="25000"/>
                  </a:schemeClr>
                </a:solidFill>
              </a:rPr>
              <a:t>common law </a:t>
            </a:r>
            <a:r>
              <a:rPr lang="en-US" sz="2000" dirty="0" smtClean="0">
                <a:solidFill>
                  <a:schemeClr val="tx1">
                    <a:lumMod val="75000"/>
                    <a:lumOff val="25000"/>
                  </a:schemeClr>
                </a:solidFill>
              </a:rPr>
              <a:t>pertaining to confidentiality obligations</a:t>
            </a:r>
            <a:endParaRPr lang="en-US" sz="2000" dirty="0">
              <a:solidFill>
                <a:schemeClr val="tx1">
                  <a:lumMod val="75000"/>
                  <a:lumOff val="25000"/>
                </a:schemeClr>
              </a:solidFill>
            </a:endParaRPr>
          </a:p>
          <a:p>
            <a:pPr marL="342900" lvl="0" indent="-342900">
              <a:buFont typeface="Arial" panose="020B0604020202020204" pitchFamily="34" charset="0"/>
              <a:buChar char="•"/>
            </a:pPr>
            <a:r>
              <a:rPr lang="en-US" sz="2000" dirty="0" smtClean="0">
                <a:solidFill>
                  <a:schemeClr val="tx1">
                    <a:lumMod val="75000"/>
                    <a:lumOff val="25000"/>
                  </a:schemeClr>
                </a:solidFill>
              </a:rPr>
              <a:t>To ensure that, whenever possible, </a:t>
            </a:r>
            <a:r>
              <a:rPr lang="en-US" sz="2000" dirty="0">
                <a:solidFill>
                  <a:schemeClr val="tx1">
                    <a:lumMod val="75000"/>
                    <a:lumOff val="25000"/>
                  </a:schemeClr>
                </a:solidFill>
              </a:rPr>
              <a:t>access to </a:t>
            </a:r>
            <a:r>
              <a:rPr lang="en-US" sz="2000" dirty="0" smtClean="0">
                <a:solidFill>
                  <a:schemeClr val="tx1">
                    <a:lumMod val="75000"/>
                    <a:lumOff val="25000"/>
                  </a:schemeClr>
                </a:solidFill>
              </a:rPr>
              <a:t>research data </a:t>
            </a:r>
            <a:r>
              <a:rPr lang="en-US" sz="2000" dirty="0">
                <a:solidFill>
                  <a:schemeClr val="tx1">
                    <a:lumMod val="75000"/>
                    <a:lumOff val="25000"/>
                  </a:schemeClr>
                </a:solidFill>
              </a:rPr>
              <a:t>is </a:t>
            </a:r>
            <a:r>
              <a:rPr lang="en-US" sz="2000" dirty="0" smtClean="0">
                <a:solidFill>
                  <a:schemeClr val="tx1">
                    <a:lumMod val="75000"/>
                    <a:lumOff val="25000"/>
                  </a:schemeClr>
                </a:solidFill>
              </a:rPr>
              <a:t>maintained</a:t>
            </a:r>
          </a:p>
          <a:p>
            <a:pPr marL="342900" lvl="0" indent="-342900">
              <a:buFont typeface="Arial" panose="020B0604020202020204" pitchFamily="34" charset="0"/>
              <a:buChar char="•"/>
            </a:pPr>
            <a:r>
              <a:rPr lang="en-US" sz="2000" dirty="0" smtClean="0">
                <a:solidFill>
                  <a:schemeClr val="tx1">
                    <a:lumMod val="75000"/>
                    <a:lumOff val="25000"/>
                  </a:schemeClr>
                </a:solidFill>
              </a:rPr>
              <a:t>To foster </a:t>
            </a:r>
            <a:r>
              <a:rPr lang="en-US" sz="2000" dirty="0">
                <a:solidFill>
                  <a:schemeClr val="tx1">
                    <a:lumMod val="75000"/>
                    <a:lumOff val="25000"/>
                  </a:schemeClr>
                </a:solidFill>
              </a:rPr>
              <a:t>the promotion of best </a:t>
            </a:r>
            <a:r>
              <a:rPr lang="en-US" sz="2000" dirty="0" smtClean="0">
                <a:solidFill>
                  <a:schemeClr val="tx1">
                    <a:lumMod val="75000"/>
                    <a:lumOff val="25000"/>
                  </a:schemeClr>
                </a:solidFill>
              </a:rPr>
              <a:t>practices pertaining to the </a:t>
            </a:r>
            <a:r>
              <a:rPr lang="en-US" sz="2000" dirty="0">
                <a:solidFill>
                  <a:schemeClr val="tx1">
                    <a:lumMod val="75000"/>
                    <a:lumOff val="25000"/>
                  </a:schemeClr>
                </a:solidFill>
              </a:rPr>
              <a:t>preparation and use of Research Data </a:t>
            </a:r>
            <a:r>
              <a:rPr lang="en-US" sz="2000" dirty="0" smtClean="0">
                <a:solidFill>
                  <a:schemeClr val="tx1">
                    <a:lumMod val="75000"/>
                    <a:lumOff val="25000"/>
                  </a:schemeClr>
                </a:solidFill>
              </a:rPr>
              <a:t>Management Plans</a:t>
            </a:r>
          </a:p>
          <a:p>
            <a:pPr marL="342900" lvl="0" indent="-342900">
              <a:buFont typeface="Arial" panose="020B0604020202020204" pitchFamily="34" charset="0"/>
              <a:buChar char="•"/>
            </a:pPr>
            <a:r>
              <a:rPr lang="en-GB" sz="2000" dirty="0" smtClean="0">
                <a:solidFill>
                  <a:schemeClr val="tx1">
                    <a:lumMod val="75000"/>
                    <a:lumOff val="25000"/>
                  </a:schemeClr>
                </a:solidFill>
              </a:rPr>
              <a:t>To meet funder, ethical and legal requirements</a:t>
            </a:r>
            <a:endParaRPr lang="en-US" sz="2000" dirty="0" smtClean="0">
              <a:solidFill>
                <a:schemeClr val="tx1">
                  <a:lumMod val="75000"/>
                  <a:lumOff val="25000"/>
                </a:schemeClr>
              </a:solidFill>
            </a:endParaRPr>
          </a:p>
          <a:p>
            <a:pPr lvl="0"/>
            <a:endParaRPr lang="en-US" dirty="0" smtClean="0"/>
          </a:p>
          <a:p>
            <a:pPr lvl="0"/>
            <a:endParaRPr lang="en-GB" dirty="0">
              <a:solidFill>
                <a:srgbClr val="333333"/>
              </a:solidFill>
            </a:endParaRPr>
          </a:p>
          <a:p>
            <a:pPr marL="800100" lvl="1" indent="-342900">
              <a:buFont typeface="Arial" panose="020B0604020202020204" pitchFamily="34" charset="0"/>
              <a:buChar char="•"/>
            </a:pPr>
            <a:endParaRPr lang="en-US" dirty="0" smtClean="0">
              <a:solidFill>
                <a:srgbClr val="333333"/>
              </a:solidFill>
            </a:endParaRPr>
          </a:p>
          <a:p>
            <a:pPr marL="342900" indent="-342900">
              <a:buFont typeface="Arial" panose="020B0604020202020204" pitchFamily="34" charset="0"/>
              <a:buChar char="•"/>
            </a:pPr>
            <a:endParaRPr lang="en-GB" dirty="0">
              <a:latin typeface="Calibri" charset="0"/>
              <a:cs typeface="Calibri" charset="0"/>
            </a:endParaRPr>
          </a:p>
        </p:txBody>
      </p:sp>
    </p:spTree>
    <p:extLst>
      <p:ext uri="{BB962C8B-B14F-4D97-AF65-F5344CB8AC3E}">
        <p14:creationId xmlns:p14="http://schemas.microsoft.com/office/powerpoint/2010/main" val="250010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3"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24000" y="-102563"/>
            <a:ext cx="695369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What has been done at the UM?</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62296" y="2797795"/>
            <a:ext cx="10441577" cy="1569660"/>
          </a:xfrm>
          <a:prstGeom prst="rect">
            <a:avLst/>
          </a:prstGeom>
        </p:spPr>
        <p:txBody>
          <a:bodyPr wrap="square">
            <a:spAutoFit/>
          </a:bodyPr>
          <a:lstStyle/>
          <a:p>
            <a:pPr marL="342900" indent="-342900" algn="just">
              <a:buFont typeface="Arial" panose="020B0604020202020204" pitchFamily="34" charset="0"/>
              <a:buChar char="•"/>
            </a:pPr>
            <a:r>
              <a:rPr lang="en-GB" sz="2400" dirty="0" smtClean="0">
                <a:solidFill>
                  <a:schemeClr val="tx1">
                    <a:lumMod val="75000"/>
                    <a:lumOff val="25000"/>
                  </a:schemeClr>
                </a:solidFill>
              </a:rPr>
              <a:t>Information gathering exercise</a:t>
            </a:r>
          </a:p>
          <a:p>
            <a:pPr marL="342900" indent="-342900" algn="just">
              <a:buFont typeface="Arial" panose="020B0604020202020204" pitchFamily="34" charset="0"/>
              <a:buChar char="•"/>
            </a:pPr>
            <a:r>
              <a:rPr lang="en-GB" sz="2400" dirty="0" smtClean="0">
                <a:solidFill>
                  <a:schemeClr val="tx1">
                    <a:lumMod val="75000"/>
                    <a:lumOff val="25000"/>
                  </a:schemeClr>
                </a:solidFill>
              </a:rPr>
              <a:t>Compiled a draft RDM Policy for the UM</a:t>
            </a:r>
          </a:p>
          <a:p>
            <a:pPr marL="342900" indent="-342900" algn="just">
              <a:buFont typeface="Arial" panose="020B0604020202020204" pitchFamily="34" charset="0"/>
              <a:buChar char="•"/>
            </a:pPr>
            <a:r>
              <a:rPr lang="en-GB" sz="2400" dirty="0" smtClean="0">
                <a:solidFill>
                  <a:schemeClr val="tx1">
                    <a:lumMod val="75000"/>
                    <a:lumOff val="25000"/>
                  </a:schemeClr>
                </a:solidFill>
              </a:rPr>
              <a:t>Gathered feedback from various stakeholders</a:t>
            </a:r>
          </a:p>
          <a:p>
            <a:pPr marL="342900" lvl="0" indent="-342900">
              <a:buClr>
                <a:srgbClr val="CB203D"/>
              </a:buClr>
              <a:buFont typeface="Arial" panose="020B0604020202020204" pitchFamily="34" charset="0"/>
              <a:buChar char="•"/>
            </a:pPr>
            <a:endParaRPr lang="mt-MT" sz="2400" b="1" dirty="0">
              <a:solidFill>
                <a:schemeClr val="tx1">
                  <a:lumMod val="75000"/>
                  <a:lumOff val="25000"/>
                </a:schemeClr>
              </a:solidFill>
              <a:latin typeface="Calibri" charset="0"/>
              <a:ea typeface="Calibri" charset="0"/>
              <a:cs typeface="Calibri" charset="0"/>
            </a:endParaRPr>
          </a:p>
        </p:txBody>
      </p:sp>
    </p:spTree>
    <p:extLst>
      <p:ext uri="{BB962C8B-B14F-4D97-AF65-F5344CB8AC3E}">
        <p14:creationId xmlns:p14="http://schemas.microsoft.com/office/powerpoint/2010/main" val="428806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a:ext>
            </a:extLst>
          </a:blip>
          <a:stretch>
            <a:fillRect/>
          </a:stretch>
        </p:blipFill>
        <p:spPr>
          <a:xfrm rot="9623130">
            <a:off x="146372" y="-5993383"/>
            <a:ext cx="8163000" cy="9159157"/>
          </a:xfrm>
          <a:prstGeom prst="rect">
            <a:avLst/>
          </a:prstGeom>
        </p:spPr>
      </p:pic>
      <p:pic>
        <p:nvPicPr>
          <p:cNvPr id="4" name="Content Placeholder 3"/>
          <p:cNvPicPr>
            <a:picLocks noGrp="1" noChangeAspect="1"/>
          </p:cNvPicPr>
          <p:nvPr>
            <p:ph idx="1"/>
          </p:nvPr>
        </p:nvPicPr>
        <p:blipFill>
          <a:blip r:embed="rId2" cstate="email">
            <a:alphaModFix/>
            <a:extLst>
              <a:ext uri="{28A0092B-C50C-407E-A947-70E740481C1C}">
                <a14:useLocalDpi xmlns:a14="http://schemas.microsoft.com/office/drawing/2010/main"/>
              </a:ext>
            </a:extLst>
          </a:blip>
          <a:stretch>
            <a:fillRect/>
          </a:stretch>
        </p:blipFill>
        <p:spPr>
          <a:xfrm rot="9623130">
            <a:off x="496466" y="-5798436"/>
            <a:ext cx="7815513" cy="8769265"/>
          </a:xfrm>
        </p:spPr>
      </p:pic>
      <p:sp>
        <p:nvSpPr>
          <p:cNvPr id="5" name="Title 1"/>
          <p:cNvSpPr txBox="1">
            <a:spLocks/>
          </p:cNvSpPr>
          <p:nvPr/>
        </p:nvSpPr>
        <p:spPr>
          <a:xfrm>
            <a:off x="1543050" y="-102563"/>
            <a:ext cx="689654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GB" sz="3200" b="1" dirty="0" smtClean="0">
                <a:solidFill>
                  <a:schemeClr val="bg1"/>
                </a:solidFill>
                <a:latin typeface="Calibri" charset="0"/>
                <a:ea typeface="Calibri" charset="0"/>
                <a:cs typeface="Calibri" charset="0"/>
              </a:rPr>
              <a:t>UM RDM Policy: Main Principles</a:t>
            </a:r>
            <a:endParaRPr lang="en-US" sz="3200" b="1" dirty="0">
              <a:solidFill>
                <a:schemeClr val="bg1"/>
              </a:solidFill>
              <a:latin typeface="Calibri" charset="0"/>
              <a:ea typeface="Calibri" charset="0"/>
              <a:cs typeface="Calibri" charset="0"/>
            </a:endParaRPr>
          </a:p>
        </p:txBody>
      </p:sp>
      <p:sp>
        <p:nvSpPr>
          <p:cNvPr id="39" name="Rectangle 38"/>
          <p:cNvSpPr/>
          <p:nvPr/>
        </p:nvSpPr>
        <p:spPr>
          <a:xfrm>
            <a:off x="949837" y="2755633"/>
            <a:ext cx="9510345" cy="1938992"/>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schemeClr val="tx1">
                    <a:lumMod val="75000"/>
                    <a:lumOff val="25000"/>
                  </a:schemeClr>
                </a:solidFill>
              </a:rPr>
              <a:t>Encouragement Policy</a:t>
            </a:r>
          </a:p>
          <a:p>
            <a:pPr marL="342900" indent="-342900">
              <a:buFont typeface="Arial" panose="020B0604020202020204" pitchFamily="34" charset="0"/>
              <a:buChar char="•"/>
            </a:pPr>
            <a:r>
              <a:rPr lang="en-GB" sz="2400" dirty="0" smtClean="0">
                <a:solidFill>
                  <a:schemeClr val="tx1">
                    <a:lumMod val="75000"/>
                    <a:lumOff val="25000"/>
                  </a:schemeClr>
                </a:solidFill>
              </a:rPr>
              <a:t>FAIR Data Principles: findability, accessibility, interoperability, reusability</a:t>
            </a:r>
          </a:p>
          <a:p>
            <a:pPr marL="342900" indent="-342900">
              <a:buFont typeface="Arial" panose="020B0604020202020204" pitchFamily="34" charset="0"/>
              <a:buChar char="•"/>
            </a:pPr>
            <a:r>
              <a:rPr lang="en-GB" sz="2400" dirty="0" smtClean="0">
                <a:solidFill>
                  <a:schemeClr val="tx1">
                    <a:lumMod val="75000"/>
                    <a:lumOff val="25000"/>
                  </a:schemeClr>
                </a:solidFill>
              </a:rPr>
              <a:t>As open as possible, as closed as necessary</a:t>
            </a:r>
          </a:p>
          <a:p>
            <a:pPr marL="342900" lvl="0" indent="-342900">
              <a:buFont typeface="Arial" panose="020B0604020202020204" pitchFamily="34" charset="0"/>
              <a:buChar char="•"/>
            </a:pPr>
            <a:r>
              <a:rPr lang="en-GB" sz="2400" dirty="0">
                <a:solidFill>
                  <a:prstClr val="black">
                    <a:lumMod val="75000"/>
                    <a:lumOff val="25000"/>
                  </a:prstClr>
                </a:solidFill>
                <a:cs typeface="Calibri" charset="0"/>
              </a:rPr>
              <a:t>Research Data Management </a:t>
            </a:r>
            <a:r>
              <a:rPr lang="en-GB" sz="2400" dirty="0" smtClean="0">
                <a:solidFill>
                  <a:prstClr val="black">
                    <a:lumMod val="75000"/>
                    <a:lumOff val="25000"/>
                  </a:prstClr>
                </a:solidFill>
                <a:cs typeface="Calibri" charset="0"/>
              </a:rPr>
              <a:t>Plans</a:t>
            </a:r>
            <a:endParaRPr lang="en-GB" b="1" dirty="0">
              <a:solidFill>
                <a:schemeClr val="tx1">
                  <a:lumMod val="75000"/>
                  <a:lumOff val="25000"/>
                </a:schemeClr>
              </a:solidFill>
              <a:cs typeface="Calibri" charset="0"/>
            </a:endParaRPr>
          </a:p>
          <a:p>
            <a:pPr marL="342900" indent="-342900">
              <a:buFont typeface="Arial" panose="020B0604020202020204" pitchFamily="34" charset="0"/>
              <a:buChar char="•"/>
            </a:pPr>
            <a:r>
              <a:rPr lang="en-GB" sz="2400" dirty="0">
                <a:solidFill>
                  <a:schemeClr val="tx1">
                    <a:lumMod val="75000"/>
                    <a:lumOff val="25000"/>
                  </a:schemeClr>
                </a:solidFill>
                <a:cs typeface="Calibri" charset="0"/>
              </a:rPr>
              <a:t>U</a:t>
            </a:r>
            <a:r>
              <a:rPr lang="en-GB" sz="2400" dirty="0" smtClean="0">
                <a:solidFill>
                  <a:schemeClr val="tx1">
                    <a:lumMod val="75000"/>
                    <a:lumOff val="25000"/>
                  </a:schemeClr>
                </a:solidFill>
                <a:cs typeface="Calibri" charset="0"/>
              </a:rPr>
              <a:t>ploading of research datasets</a:t>
            </a:r>
            <a:r>
              <a:rPr lang="en-GB" sz="2400" dirty="0">
                <a:solidFill>
                  <a:schemeClr val="tx1">
                    <a:lumMod val="75000"/>
                    <a:lumOff val="25000"/>
                  </a:schemeClr>
                </a:solidFill>
              </a:rPr>
              <a:t> </a:t>
            </a:r>
            <a:r>
              <a:rPr lang="en-GB" sz="2400" dirty="0" smtClean="0">
                <a:solidFill>
                  <a:schemeClr val="tx1">
                    <a:lumMod val="75000"/>
                    <a:lumOff val="25000"/>
                  </a:schemeClr>
                </a:solidFill>
              </a:rPr>
              <a:t>on the UM Data Repository (DR)</a:t>
            </a:r>
            <a:endParaRPr lang="en-GB" sz="2400" dirty="0" smtClean="0">
              <a:solidFill>
                <a:schemeClr val="tx1">
                  <a:lumMod val="75000"/>
                  <a:lumOff val="25000"/>
                </a:schemeClr>
              </a:solidFill>
              <a:cs typeface="Calibri" charset="0"/>
            </a:endParaRPr>
          </a:p>
        </p:txBody>
      </p:sp>
    </p:spTree>
    <p:extLst>
      <p:ext uri="{BB962C8B-B14F-4D97-AF65-F5344CB8AC3E}">
        <p14:creationId xmlns:p14="http://schemas.microsoft.com/office/powerpoint/2010/main" val="2646625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20639</TotalTime>
  <Words>1039</Words>
  <Application>Microsoft Office PowerPoint</Application>
  <PresentationFormat>Widescreen</PresentationFormat>
  <Paragraphs>118</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Courier New</vt:lpstr>
      <vt:lpstr>Myriad Pro</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ELLUL</dc:creator>
  <cp:lastModifiedBy>KEVIN ELLUL</cp:lastModifiedBy>
  <cp:revision>165</cp:revision>
  <dcterms:created xsi:type="dcterms:W3CDTF">2020-11-06T10:38:53Z</dcterms:created>
  <dcterms:modified xsi:type="dcterms:W3CDTF">2022-01-21T07:39:33Z</dcterms:modified>
</cp:coreProperties>
</file>