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9" r:id="rId3"/>
    <p:sldId id="272" r:id="rId4"/>
    <p:sldId id="289" r:id="rId5"/>
    <p:sldId id="275" r:id="rId6"/>
    <p:sldId id="274" r:id="rId7"/>
    <p:sldId id="286" r:id="rId8"/>
    <p:sldId id="277" r:id="rId9"/>
    <p:sldId id="288" r:id="rId10"/>
    <p:sldId id="276" r:id="rId11"/>
    <p:sldId id="278" r:id="rId12"/>
    <p:sldId id="266" r:id="rId13"/>
    <p:sldId id="271" r:id="rId14"/>
    <p:sldId id="279" r:id="rId15"/>
    <p:sldId id="281" r:id="rId16"/>
    <p:sldId id="287" r:id="rId17"/>
    <p:sldId id="280" r:id="rId18"/>
    <p:sldId id="282" r:id="rId19"/>
    <p:sldId id="283" r:id="rId20"/>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10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EAA3B-64AE-45DC-89CD-0F604127E61F}" type="datetimeFigureOut">
              <a:rPr lang="LID4096" smtClean="0"/>
              <a:t>01/18/2023</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115F4-E963-4A44-9A04-8642C3169B9C}" type="slidenum">
              <a:rPr lang="LID4096" smtClean="0"/>
              <a:t>‹#›</a:t>
            </a:fld>
            <a:endParaRPr lang="LID4096"/>
          </a:p>
        </p:txBody>
      </p:sp>
    </p:spTree>
    <p:extLst>
      <p:ext uri="{BB962C8B-B14F-4D97-AF65-F5344CB8AC3E}">
        <p14:creationId xmlns:p14="http://schemas.microsoft.com/office/powerpoint/2010/main" val="277082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1/18/2023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30688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1/18/2023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38040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93267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895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1/18/2023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7757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53920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1/18/2023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05087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83806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1/18/2023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76924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1/18/2023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676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1/18/2023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58210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1/18/2023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307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1/18/2023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0244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um.edu.mt/research/ethics/forms/" TargetMode="External"/><Relationship Id="rId2" Type="http://schemas.openxmlformats.org/officeDocument/2006/relationships/hyperlink" Target="https://www.um.edu.mt/research/ethics/redp-form/frontEnd/" TargetMode="External"/><Relationship Id="rId1" Type="http://schemas.openxmlformats.org/officeDocument/2006/relationships/slideLayout" Target="../slideLayouts/slideLayout2.xml"/><Relationship Id="rId5" Type="http://schemas.openxmlformats.org/officeDocument/2006/relationships/hyperlink" Target="https://www.um.edu.mt/research/ethics/resources/samples/" TargetMode="External"/><Relationship Id="rId4" Type="http://schemas.openxmlformats.org/officeDocument/2006/relationships/hyperlink" Target="https://www.um.edu.mt/research/ethics/forms/instructionalvideo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m.edu.mt/research/ethics/forms/instructionalvideos/howdoyousubmittheurecaonlineform/" TargetMode="External"/><Relationship Id="rId2" Type="http://schemas.openxmlformats.org/officeDocument/2006/relationships/hyperlink" Target="https://www.um.edu.mt/research/ethics/forms/instructionalvideos/whatquestionsdoestheurecaformcontain/" TargetMode="External"/><Relationship Id="rId1" Type="http://schemas.openxmlformats.org/officeDocument/2006/relationships/slideLayout" Target="../slideLayouts/slideLayout2.xml"/><Relationship Id="rId4" Type="http://schemas.openxmlformats.org/officeDocument/2006/relationships/hyperlink" Target="https://www.um.edu.mt/media/um/docs/research/urec/goodpracticeinclusivelanguag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um.edu.mt/research/ethics/faqs/" TargetMode="External"/><Relationship Id="rId2" Type="http://schemas.openxmlformats.org/officeDocument/2006/relationships/hyperlink" Target="https://www.um.edu.mt/media/um/docs/research/urec/URECDataManagementPlan.pdf" TargetMode="External"/><Relationship Id="rId1" Type="http://schemas.openxmlformats.org/officeDocument/2006/relationships/slideLayout" Target="../slideLayouts/slideLayout2.xml"/><Relationship Id="rId4" Type="http://schemas.openxmlformats.org/officeDocument/2006/relationships/hyperlink" Target="https://www.um.edu.mt/educ/aboutus/boardsandcommittees/fre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um.edu.mt/media/um/docs/research/urec/ResearchCodeofPractice.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26128" y="2292094"/>
            <a:ext cx="6412822" cy="2219691"/>
          </a:xfrm>
        </p:spPr>
        <p:txBody>
          <a:bodyPr anchor="ctr">
            <a:normAutofit fontScale="90000"/>
          </a:bodyPr>
          <a:lstStyle/>
          <a:p>
            <a:r>
              <a:rPr lang="en-GB" dirty="0"/>
              <a:t>Research Ethics within the </a:t>
            </a:r>
            <a:br>
              <a:rPr lang="en-GB" dirty="0"/>
            </a:br>
            <a:r>
              <a:rPr lang="en-GB" dirty="0"/>
              <a:t>Faculty of Education</a:t>
            </a:r>
            <a:endParaRPr lang="en-US" dirty="0"/>
          </a:p>
        </p:txBody>
      </p:sp>
      <p:sp>
        <p:nvSpPr>
          <p:cNvPr id="7" name="Subtitle 6"/>
          <p:cNvSpPr>
            <a:spLocks noGrp="1"/>
          </p:cNvSpPr>
          <p:nvPr>
            <p:ph type="subTitle" idx="1"/>
          </p:nvPr>
        </p:nvSpPr>
        <p:spPr>
          <a:xfrm>
            <a:off x="328245" y="4747846"/>
            <a:ext cx="7455877" cy="719503"/>
          </a:xfrm>
        </p:spPr>
        <p:txBody>
          <a:bodyPr/>
          <a:lstStyle/>
          <a:p>
            <a:r>
              <a:rPr lang="en-GB" dirty="0"/>
              <a:t>Master in Access to Education in Inclusive Schools and Communities</a:t>
            </a:r>
          </a:p>
          <a:p>
            <a:r>
              <a:rPr lang="en-GB" dirty="0"/>
              <a:t>Wednesday 18</a:t>
            </a:r>
            <a:r>
              <a:rPr lang="en-GB" baseline="30000" dirty="0"/>
              <a:t>th</a:t>
            </a:r>
            <a:r>
              <a:rPr lang="en-GB" dirty="0"/>
              <a:t> January 2023.</a:t>
            </a:r>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7784123" y="1310656"/>
            <a:ext cx="4407877" cy="4208604"/>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581B7F-5F68-4613-B36F-86F8AFBB1D6C}"/>
              </a:ext>
            </a:extLst>
          </p:cNvPr>
          <p:cNvSpPr>
            <a:spLocks noGrp="1"/>
          </p:cNvSpPr>
          <p:nvPr>
            <p:ph type="title"/>
          </p:nvPr>
        </p:nvSpPr>
        <p:spPr/>
        <p:txBody>
          <a:bodyPr/>
          <a:lstStyle/>
          <a:p>
            <a:r>
              <a:rPr lang="en-GB" dirty="0"/>
              <a:t>From principles to good practice: Consent </a:t>
            </a:r>
            <a:endParaRPr lang="LID4096" dirty="0"/>
          </a:p>
        </p:txBody>
      </p:sp>
      <p:sp>
        <p:nvSpPr>
          <p:cNvPr id="6" name="Text Placeholder 5">
            <a:extLst>
              <a:ext uri="{FF2B5EF4-FFF2-40B4-BE49-F238E27FC236}">
                <a16:creationId xmlns:a16="http://schemas.microsoft.com/office/drawing/2014/main" id="{5274C66D-F184-4FFE-A7B7-EA91C67B01DB}"/>
              </a:ext>
            </a:extLst>
          </p:cNvPr>
          <p:cNvSpPr>
            <a:spLocks noGrp="1"/>
          </p:cNvSpPr>
          <p:nvPr>
            <p:ph type="body" idx="1"/>
          </p:nvPr>
        </p:nvSpPr>
        <p:spPr>
          <a:xfrm>
            <a:off x="612559" y="1600200"/>
            <a:ext cx="4660777" cy="823912"/>
          </a:xfrm>
        </p:spPr>
        <p:txBody>
          <a:bodyPr>
            <a:normAutofit lnSpcReduction="10000"/>
          </a:bodyPr>
          <a:lstStyle/>
          <a:p>
            <a:r>
              <a:rPr lang="en-GB" dirty="0"/>
              <a:t>Obtaining it </a:t>
            </a:r>
            <a:endParaRPr lang="LID4096" dirty="0"/>
          </a:p>
        </p:txBody>
      </p:sp>
      <p:sp>
        <p:nvSpPr>
          <p:cNvPr id="7" name="Content Placeholder 6">
            <a:extLst>
              <a:ext uri="{FF2B5EF4-FFF2-40B4-BE49-F238E27FC236}">
                <a16:creationId xmlns:a16="http://schemas.microsoft.com/office/drawing/2014/main" id="{5B111CFF-2BF7-47E9-8971-E2688A865249}"/>
              </a:ext>
            </a:extLst>
          </p:cNvPr>
          <p:cNvSpPr>
            <a:spLocks noGrp="1"/>
          </p:cNvSpPr>
          <p:nvPr>
            <p:ph sz="half" idx="2"/>
          </p:nvPr>
        </p:nvSpPr>
        <p:spPr>
          <a:xfrm>
            <a:off x="612559" y="2424112"/>
            <a:ext cx="4660777" cy="4287406"/>
          </a:xfrm>
        </p:spPr>
        <p:txBody>
          <a:bodyPr>
            <a:normAutofit fontScale="32500" lnSpcReduction="20000"/>
          </a:bodyPr>
          <a:lstStyle/>
          <a:p>
            <a:pPr marL="0" indent="0">
              <a:buNone/>
            </a:pPr>
            <a:endParaRPr lang="en-GB" dirty="0"/>
          </a:p>
          <a:p>
            <a:r>
              <a:rPr lang="en-GB" sz="5000" dirty="0"/>
              <a:t>personal data has consent of each participant </a:t>
            </a:r>
          </a:p>
          <a:p>
            <a:r>
              <a:rPr lang="en-GB" sz="5000" dirty="0"/>
              <a:t>informed consent about research and any risks</a:t>
            </a:r>
          </a:p>
          <a:p>
            <a:r>
              <a:rPr lang="en-GB" sz="5000" dirty="0"/>
              <a:t>prior to processing any personal data </a:t>
            </a:r>
          </a:p>
          <a:p>
            <a:r>
              <a:rPr lang="en-GB" sz="5000" dirty="0"/>
              <a:t>data specifically related to research undertaken</a:t>
            </a:r>
          </a:p>
          <a:p>
            <a:r>
              <a:rPr lang="en-GB" sz="5000" dirty="0"/>
              <a:t>if already in recruitment/information sheet, refer to it in consent form.</a:t>
            </a:r>
          </a:p>
          <a:p>
            <a:r>
              <a:rPr lang="en-GB" sz="5000" dirty="0"/>
              <a:t>no informed consent (e.g., children), parents /guardians to consent, children can assent.</a:t>
            </a:r>
          </a:p>
          <a:p>
            <a:r>
              <a:rPr lang="en-GB" sz="5000" dirty="0"/>
              <a:t>a copy of all documents given to participants.</a:t>
            </a:r>
          </a:p>
          <a:p>
            <a:endParaRPr lang="LID4096" dirty="0"/>
          </a:p>
        </p:txBody>
      </p:sp>
      <p:sp>
        <p:nvSpPr>
          <p:cNvPr id="8" name="Text Placeholder 7">
            <a:extLst>
              <a:ext uri="{FF2B5EF4-FFF2-40B4-BE49-F238E27FC236}">
                <a16:creationId xmlns:a16="http://schemas.microsoft.com/office/drawing/2014/main" id="{17835CCB-0DEA-4D10-9E0E-59F50965A835}"/>
              </a:ext>
            </a:extLst>
          </p:cNvPr>
          <p:cNvSpPr>
            <a:spLocks noGrp="1"/>
          </p:cNvSpPr>
          <p:nvPr>
            <p:ph type="body" sz="quarter" idx="3"/>
          </p:nvPr>
        </p:nvSpPr>
        <p:spPr>
          <a:xfrm>
            <a:off x="6166110" y="1600200"/>
            <a:ext cx="4919472" cy="388398"/>
          </a:xfrm>
        </p:spPr>
        <p:txBody>
          <a:bodyPr>
            <a:normAutofit lnSpcReduction="10000"/>
          </a:bodyPr>
          <a:lstStyle/>
          <a:p>
            <a:r>
              <a:rPr lang="en-GB" dirty="0"/>
              <a:t>Consent form</a:t>
            </a:r>
            <a:endParaRPr lang="LID4096" dirty="0"/>
          </a:p>
        </p:txBody>
      </p:sp>
      <p:sp>
        <p:nvSpPr>
          <p:cNvPr id="9" name="Content Placeholder 8">
            <a:extLst>
              <a:ext uri="{FF2B5EF4-FFF2-40B4-BE49-F238E27FC236}">
                <a16:creationId xmlns:a16="http://schemas.microsoft.com/office/drawing/2014/main" id="{1399C3E2-BDAA-47EA-9DE6-1BEC8F9EFAAF}"/>
              </a:ext>
            </a:extLst>
          </p:cNvPr>
          <p:cNvSpPr>
            <a:spLocks noGrp="1"/>
          </p:cNvSpPr>
          <p:nvPr>
            <p:ph sz="quarter" idx="4"/>
          </p:nvPr>
        </p:nvSpPr>
        <p:spPr>
          <a:xfrm>
            <a:off x="6166110" y="2130641"/>
            <a:ext cx="5499148" cy="4651159"/>
          </a:xfrm>
        </p:spPr>
        <p:txBody>
          <a:bodyPr>
            <a:noAutofit/>
          </a:bodyPr>
          <a:lstStyle/>
          <a:p>
            <a:r>
              <a:rPr lang="en-GB" sz="1400" dirty="0"/>
              <a:t>involves research; </a:t>
            </a:r>
          </a:p>
          <a:p>
            <a:r>
              <a:rPr lang="en-GB" sz="1400" dirty="0"/>
              <a:t>the purpose; </a:t>
            </a:r>
          </a:p>
          <a:p>
            <a:r>
              <a:rPr lang="en-GB" sz="1400" dirty="0"/>
              <a:t>duration of involvement; </a:t>
            </a:r>
          </a:p>
          <a:p>
            <a:r>
              <a:rPr lang="en-GB" sz="1400" dirty="0"/>
              <a:t>description of procedures to be followed; </a:t>
            </a:r>
          </a:p>
          <a:p>
            <a:r>
              <a:rPr lang="en-GB" sz="1400" dirty="0"/>
              <a:t>psychological/physical risks/discomfort </a:t>
            </a:r>
          </a:p>
          <a:p>
            <a:r>
              <a:rPr lang="en-GB" sz="1400" dirty="0"/>
              <a:t>any benefits to participant or others; </a:t>
            </a:r>
          </a:p>
          <a:p>
            <a:r>
              <a:rPr lang="en-GB" sz="1400" dirty="0"/>
              <a:t>voluntary - refusal and discontinuance; </a:t>
            </a:r>
          </a:p>
          <a:p>
            <a:r>
              <a:rPr lang="en-GB" sz="1400" dirty="0"/>
              <a:t>use of data (</a:t>
            </a:r>
            <a:r>
              <a:rPr lang="en-GB" sz="1400" dirty="0" err="1"/>
              <a:t>inc.</a:t>
            </a:r>
            <a:r>
              <a:rPr lang="en-GB" sz="1400" dirty="0"/>
              <a:t> discontinued); </a:t>
            </a:r>
          </a:p>
          <a:p>
            <a:r>
              <a:rPr lang="en-GB" sz="1400" dirty="0"/>
              <a:t>records confidentiality (identifiability), access, storage duration; </a:t>
            </a:r>
          </a:p>
          <a:p>
            <a:r>
              <a:rPr lang="en-GB" sz="1400" dirty="0"/>
              <a:t>General Data Protection Regulation (GDPR) and the Malta Data Protection Act 2018 to access, rectify, and erase the data; </a:t>
            </a:r>
          </a:p>
          <a:p>
            <a:r>
              <a:rPr lang="en-GB" sz="1400" dirty="0"/>
              <a:t>name and contact details of researcher and supervisor</a:t>
            </a:r>
            <a:endParaRPr lang="LID4096" sz="1400" dirty="0"/>
          </a:p>
        </p:txBody>
      </p:sp>
    </p:spTree>
    <p:extLst>
      <p:ext uri="{BB962C8B-B14F-4D97-AF65-F5344CB8AC3E}">
        <p14:creationId xmlns:p14="http://schemas.microsoft.com/office/powerpoint/2010/main" val="411406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3D4C-FB8D-48BF-82A3-A032FAC85124}"/>
              </a:ext>
            </a:extLst>
          </p:cNvPr>
          <p:cNvSpPr>
            <a:spLocks noGrp="1"/>
          </p:cNvSpPr>
          <p:nvPr>
            <p:ph type="title"/>
          </p:nvPr>
        </p:nvSpPr>
        <p:spPr/>
        <p:txBody>
          <a:bodyPr/>
          <a:lstStyle/>
          <a:p>
            <a:r>
              <a:rPr lang="en-GB" dirty="0"/>
              <a:t>UREC. Research Ethics Review Procedures</a:t>
            </a:r>
            <a:endParaRPr lang="LID4096" dirty="0"/>
          </a:p>
        </p:txBody>
      </p:sp>
      <p:sp>
        <p:nvSpPr>
          <p:cNvPr id="3" name="Text Placeholder 2">
            <a:extLst>
              <a:ext uri="{FF2B5EF4-FFF2-40B4-BE49-F238E27FC236}">
                <a16:creationId xmlns:a16="http://schemas.microsoft.com/office/drawing/2014/main" id="{2E7871EB-0ED5-4F67-A2B6-9BAA640C3864}"/>
              </a:ext>
            </a:extLst>
          </p:cNvPr>
          <p:cNvSpPr>
            <a:spLocks noGrp="1"/>
          </p:cNvSpPr>
          <p:nvPr>
            <p:ph type="body" sz="half" idx="2"/>
          </p:nvPr>
        </p:nvSpPr>
        <p:spPr>
          <a:xfrm>
            <a:off x="1104900" y="2201662"/>
            <a:ext cx="2552700" cy="3970538"/>
          </a:xfrm>
        </p:spPr>
        <p:txBody>
          <a:bodyPr/>
          <a:lstStyle/>
          <a:p>
            <a:r>
              <a:rPr lang="en-GB" sz="2400" b="1" dirty="0"/>
              <a:t>Review process</a:t>
            </a:r>
            <a:r>
              <a:rPr lang="en-GB" sz="2400" dirty="0"/>
              <a:t>.</a:t>
            </a:r>
          </a:p>
          <a:p>
            <a:endParaRPr lang="en-GB" dirty="0"/>
          </a:p>
        </p:txBody>
      </p:sp>
      <p:sp>
        <p:nvSpPr>
          <p:cNvPr id="8" name="Content Placeholder 7">
            <a:extLst>
              <a:ext uri="{FF2B5EF4-FFF2-40B4-BE49-F238E27FC236}">
                <a16:creationId xmlns:a16="http://schemas.microsoft.com/office/drawing/2014/main" id="{2C59F85E-DD32-432B-95AA-EF7D88D833CC}"/>
              </a:ext>
            </a:extLst>
          </p:cNvPr>
          <p:cNvSpPr>
            <a:spLocks noGrp="1"/>
          </p:cNvSpPr>
          <p:nvPr>
            <p:ph idx="1"/>
          </p:nvPr>
        </p:nvSpPr>
        <p:spPr>
          <a:xfrm>
            <a:off x="4287915" y="2201660"/>
            <a:ext cx="6799185" cy="3970539"/>
          </a:xfrm>
        </p:spPr>
        <p:txBody>
          <a:bodyPr>
            <a:normAutofit fontScale="92500" lnSpcReduction="10000"/>
          </a:bodyPr>
          <a:lstStyle/>
          <a:p>
            <a:r>
              <a:rPr lang="en-GB" dirty="0"/>
              <a:t>As of January 2018, all research-related UM dissertations must contain the following statement: “I declare that I have abided by the UM's Research Ethics Review Procedures.”</a:t>
            </a:r>
          </a:p>
          <a:p>
            <a:endParaRPr lang="en-GB" b="1" dirty="0"/>
          </a:p>
          <a:p>
            <a:r>
              <a:rPr lang="en-GB" b="1" dirty="0"/>
              <a:t>Research </a:t>
            </a:r>
            <a:r>
              <a:rPr lang="en-GB" dirty="0"/>
              <a:t>… systematic investigation, including research development, testing and evaluation, designed to develop or contribute to generalizable knowledge.</a:t>
            </a:r>
          </a:p>
          <a:p>
            <a:endParaRPr lang="en-GB" dirty="0"/>
          </a:p>
          <a:p>
            <a:r>
              <a:rPr lang="en-GB" dirty="0"/>
              <a:t>The </a:t>
            </a:r>
            <a:r>
              <a:rPr lang="en-GB" b="1" dirty="0"/>
              <a:t>Researcher </a:t>
            </a:r>
            <a:r>
              <a:rPr lang="en-GB" dirty="0"/>
              <a:t>is the Principal Investigator responsible for the preparation, conduct, and administration of a research project. In the case of student projects, the Researcher is the student, duly guided by an academic supervisor. </a:t>
            </a:r>
            <a:endParaRPr lang="LID4096" dirty="0"/>
          </a:p>
        </p:txBody>
      </p:sp>
      <p:sp>
        <p:nvSpPr>
          <p:cNvPr id="7" name="Rectangle 6">
            <a:extLst>
              <a:ext uri="{FF2B5EF4-FFF2-40B4-BE49-F238E27FC236}">
                <a16:creationId xmlns:a16="http://schemas.microsoft.com/office/drawing/2014/main" id="{3F9C5DD8-76ED-4A61-B14D-9F975CB54FB0}"/>
              </a:ext>
            </a:extLst>
          </p:cNvPr>
          <p:cNvSpPr/>
          <p:nvPr/>
        </p:nvSpPr>
        <p:spPr>
          <a:xfrm>
            <a:off x="4654670" y="2967335"/>
            <a:ext cx="643091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14843"/>
                </a:solidFill>
                <a:effectLst/>
                <a:uLnTx/>
                <a:uFillTx/>
                <a:latin typeface="Euphemia"/>
                <a:ea typeface="+mn-ea"/>
                <a:cs typeface="+mn-cs"/>
              </a:rPr>
              <a:t>. </a:t>
            </a:r>
            <a:endParaRPr kumimoji="0" lang="LID4096" sz="18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92980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FREC </a:t>
            </a:r>
          </a:p>
        </p:txBody>
      </p:sp>
      <p:sp>
        <p:nvSpPr>
          <p:cNvPr id="4" name="Text Placeholder 3"/>
          <p:cNvSpPr>
            <a:spLocks noGrp="1"/>
          </p:cNvSpPr>
          <p:nvPr>
            <p:ph type="body" sz="half" idx="2"/>
          </p:nvPr>
        </p:nvSpPr>
        <p:spPr/>
        <p:txBody>
          <a:bodyPr/>
          <a:lstStyle/>
          <a:p>
            <a:r>
              <a:rPr lang="en-US" dirty="0"/>
              <a:t>Faculty of Education</a:t>
            </a:r>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67A9-861F-4CD0-BBCC-6B9280761D78}"/>
              </a:ext>
            </a:extLst>
          </p:cNvPr>
          <p:cNvSpPr>
            <a:spLocks noGrp="1"/>
          </p:cNvSpPr>
          <p:nvPr>
            <p:ph type="title"/>
          </p:nvPr>
        </p:nvSpPr>
        <p:spPr>
          <a:xfrm>
            <a:off x="1104900" y="368422"/>
            <a:ext cx="9980682" cy="1309458"/>
          </a:xfrm>
        </p:spPr>
        <p:txBody>
          <a:bodyPr>
            <a:normAutofit fontScale="90000"/>
          </a:bodyPr>
          <a:lstStyle/>
          <a:p>
            <a:br>
              <a:rPr lang="en-GB" dirty="0"/>
            </a:br>
            <a:br>
              <a:rPr lang="en-GB" dirty="0"/>
            </a:br>
            <a:br>
              <a:rPr lang="en-GB" dirty="0"/>
            </a:br>
            <a:br>
              <a:rPr lang="en-GB" dirty="0"/>
            </a:br>
            <a:br>
              <a:rPr lang="en-GB" dirty="0"/>
            </a:br>
            <a:r>
              <a:rPr lang="en-GB" dirty="0"/>
              <a:t>Research Ethics and Data Protection Form (REDP Form)</a:t>
            </a:r>
            <a:br>
              <a:rPr lang="en-GB" dirty="0"/>
            </a:br>
            <a:br>
              <a:rPr lang="en-GB" dirty="0"/>
            </a:br>
            <a:endParaRPr lang="LID4096" dirty="0"/>
          </a:p>
        </p:txBody>
      </p:sp>
      <p:sp>
        <p:nvSpPr>
          <p:cNvPr id="3" name="Content Placeholder 2">
            <a:extLst>
              <a:ext uri="{FF2B5EF4-FFF2-40B4-BE49-F238E27FC236}">
                <a16:creationId xmlns:a16="http://schemas.microsoft.com/office/drawing/2014/main" id="{0819C6BD-0455-4610-AAC1-1A6C61480A8E}"/>
              </a:ext>
            </a:extLst>
          </p:cNvPr>
          <p:cNvSpPr>
            <a:spLocks noGrp="1"/>
          </p:cNvSpPr>
          <p:nvPr>
            <p:ph idx="1"/>
          </p:nvPr>
        </p:nvSpPr>
        <p:spPr>
          <a:xfrm>
            <a:off x="807868" y="1917577"/>
            <a:ext cx="10697592" cy="4572000"/>
          </a:xfrm>
        </p:spPr>
        <p:txBody>
          <a:bodyPr>
            <a:normAutofit lnSpcReduction="10000"/>
          </a:bodyPr>
          <a:lstStyle/>
          <a:p>
            <a:pPr marL="0" indent="0">
              <a:buNone/>
            </a:pPr>
            <a:r>
              <a:rPr lang="en-GB" b="1" dirty="0"/>
              <a:t>The new form</a:t>
            </a:r>
          </a:p>
          <a:p>
            <a:pPr marL="0" indent="0">
              <a:buNone/>
            </a:pPr>
            <a:r>
              <a:rPr lang="en-GB" dirty="0"/>
              <a:t>Part 1: Applicant details</a:t>
            </a:r>
          </a:p>
          <a:p>
            <a:pPr marL="0" indent="0">
              <a:buNone/>
            </a:pPr>
            <a:r>
              <a:rPr lang="en-GB" dirty="0"/>
              <a:t>Part 2: Self-Assessment and Details</a:t>
            </a:r>
          </a:p>
          <a:p>
            <a:pPr marL="0" indent="0">
              <a:buNone/>
            </a:pPr>
            <a:r>
              <a:rPr lang="en-GB" dirty="0"/>
              <a:t>Part 3: Submission – Review or Records </a:t>
            </a:r>
          </a:p>
          <a:p>
            <a:pPr marL="0" indent="0">
              <a:buNone/>
            </a:pPr>
            <a:endParaRPr lang="en-GB" dirty="0"/>
          </a:p>
          <a:p>
            <a:pPr marL="0" indent="0">
              <a:buNone/>
            </a:pPr>
            <a:r>
              <a:rPr lang="en-GB" b="1" dirty="0"/>
              <a:t>The Form: </a:t>
            </a:r>
            <a:r>
              <a:rPr lang="en-GB" dirty="0">
                <a:hlinkClick r:id="rId2"/>
              </a:rPr>
              <a:t>https://www.um.edu.mt/research/ethics/redp-form/frontEnd/</a:t>
            </a:r>
            <a:endParaRPr lang="en-GB" dirty="0"/>
          </a:p>
          <a:p>
            <a:pPr marL="0" indent="0">
              <a:buNone/>
            </a:pPr>
            <a:r>
              <a:rPr lang="en-GB" sz="2400" b="1" i="1" dirty="0"/>
              <a:t>Replica</a:t>
            </a:r>
            <a:r>
              <a:rPr lang="en-GB" dirty="0"/>
              <a:t> (of REDP Form): </a:t>
            </a:r>
            <a:r>
              <a:rPr lang="en-GB" dirty="0">
                <a:hlinkClick r:id="rId3"/>
              </a:rPr>
              <a:t>https://www.um.edu.mt/research/ethics/forms/</a:t>
            </a:r>
            <a:r>
              <a:rPr lang="en-GB" dirty="0"/>
              <a:t> </a:t>
            </a:r>
          </a:p>
          <a:p>
            <a:pPr marL="0" indent="0">
              <a:buNone/>
            </a:pPr>
            <a:r>
              <a:rPr lang="en-GB" b="1" dirty="0"/>
              <a:t>Instructional videos – changes/content/submission: </a:t>
            </a:r>
            <a:r>
              <a:rPr lang="en-GB" dirty="0">
                <a:hlinkClick r:id="rId4"/>
              </a:rPr>
              <a:t>https://www.um.edu.mt/research/ethics/forms/instructionalvideos/</a:t>
            </a:r>
            <a:r>
              <a:rPr lang="en-GB" dirty="0"/>
              <a:t>   </a:t>
            </a:r>
          </a:p>
          <a:p>
            <a:pPr marL="0" indent="0">
              <a:buNone/>
            </a:pPr>
            <a:r>
              <a:rPr lang="en-GB" b="1" dirty="0"/>
              <a:t>Samples (letters and forms): </a:t>
            </a:r>
            <a:r>
              <a:rPr lang="en-GB" dirty="0">
                <a:hlinkClick r:id="rId5"/>
              </a:rPr>
              <a:t>https://www.um.edu.mt/research/ethics/resources/samples/</a:t>
            </a:r>
            <a:r>
              <a:rPr lang="en-GB" dirty="0"/>
              <a:t> </a:t>
            </a:r>
          </a:p>
        </p:txBody>
      </p:sp>
    </p:spTree>
    <p:extLst>
      <p:ext uri="{BB962C8B-B14F-4D97-AF65-F5344CB8AC3E}">
        <p14:creationId xmlns:p14="http://schemas.microsoft.com/office/powerpoint/2010/main" val="234562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8E5E-9DE5-496F-9843-F2FD0A27F522}"/>
              </a:ext>
            </a:extLst>
          </p:cNvPr>
          <p:cNvSpPr>
            <a:spLocks noGrp="1"/>
          </p:cNvSpPr>
          <p:nvPr>
            <p:ph type="title"/>
          </p:nvPr>
        </p:nvSpPr>
        <p:spPr/>
        <p:txBody>
          <a:bodyPr/>
          <a:lstStyle/>
          <a:p>
            <a:r>
              <a:rPr lang="en-GB" dirty="0"/>
              <a:t>The procedure </a:t>
            </a:r>
            <a:endParaRPr lang="LID4096" dirty="0"/>
          </a:p>
        </p:txBody>
      </p:sp>
      <p:sp>
        <p:nvSpPr>
          <p:cNvPr id="3" name="Content Placeholder 2">
            <a:extLst>
              <a:ext uri="{FF2B5EF4-FFF2-40B4-BE49-F238E27FC236}">
                <a16:creationId xmlns:a16="http://schemas.microsoft.com/office/drawing/2014/main" id="{B77EDA82-C03E-4646-B12D-AC295893D1A5}"/>
              </a:ext>
            </a:extLst>
          </p:cNvPr>
          <p:cNvSpPr>
            <a:spLocks noGrp="1"/>
          </p:cNvSpPr>
          <p:nvPr>
            <p:ph idx="1"/>
          </p:nvPr>
        </p:nvSpPr>
        <p:spPr>
          <a:xfrm>
            <a:off x="1104900" y="1873188"/>
            <a:ext cx="9982200" cy="4299012"/>
          </a:xfrm>
        </p:spPr>
        <p:txBody>
          <a:bodyPr>
            <a:normAutofit/>
          </a:bodyPr>
          <a:lstStyle/>
          <a:p>
            <a:pPr marL="457200" indent="-457200">
              <a:buAutoNum type="arabicPeriod"/>
            </a:pPr>
            <a:r>
              <a:rPr lang="en-GB" dirty="0"/>
              <a:t>Part 2 ‘Self-Assessment’ section on REDP form.</a:t>
            </a:r>
          </a:p>
          <a:p>
            <a:pPr marL="457200" indent="-457200">
              <a:buAutoNum type="arabicPeriod"/>
            </a:pPr>
            <a:endParaRPr lang="en-GB" dirty="0"/>
          </a:p>
          <a:p>
            <a:pPr marL="0" indent="0">
              <a:buNone/>
            </a:pPr>
            <a:r>
              <a:rPr lang="en-GB" dirty="0"/>
              <a:t>2. either, (a) no potential issues in Form and supporting documents, sent “for FREC records” (and audit), research commences,</a:t>
            </a:r>
          </a:p>
          <a:p>
            <a:pPr marL="0" indent="0">
              <a:buNone/>
            </a:pPr>
            <a:r>
              <a:rPr lang="en-GB" dirty="0"/>
              <a:t>      or, (b) await REDP Review by FREC [see following slide].</a:t>
            </a:r>
          </a:p>
          <a:p>
            <a:pPr marL="0" indent="0">
              <a:buNone/>
            </a:pPr>
            <a:endParaRPr lang="en-GB" dirty="0"/>
          </a:p>
          <a:p>
            <a:pPr marL="0" indent="0">
              <a:buNone/>
            </a:pPr>
            <a:r>
              <a:rPr lang="en-GB" dirty="0"/>
              <a:t>3. if, (</a:t>
            </a:r>
            <a:r>
              <a:rPr lang="en-GB" dirty="0" err="1"/>
              <a:t>i</a:t>
            </a:r>
            <a:r>
              <a:rPr lang="en-GB" dirty="0"/>
              <a:t>) proposal involves special categories of personal data,</a:t>
            </a:r>
          </a:p>
          <a:p>
            <a:pPr marL="0" indent="0">
              <a:buNone/>
            </a:pPr>
            <a:r>
              <a:rPr lang="en-GB" dirty="0"/>
              <a:t>    (ii) ethics or data protection issues cannot be resolved with the Researcher;      </a:t>
            </a:r>
          </a:p>
          <a:p>
            <a:pPr marL="0" indent="0">
              <a:buNone/>
            </a:pPr>
            <a:r>
              <a:rPr lang="en-GB" dirty="0"/>
              <a:t>… proposal passed on to UREC.</a:t>
            </a:r>
          </a:p>
        </p:txBody>
      </p:sp>
    </p:spTree>
    <p:extLst>
      <p:ext uri="{BB962C8B-B14F-4D97-AF65-F5344CB8AC3E}">
        <p14:creationId xmlns:p14="http://schemas.microsoft.com/office/powerpoint/2010/main" val="151320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362C-8737-41D1-B0A9-CED62A2F0DEA}"/>
              </a:ext>
            </a:extLst>
          </p:cNvPr>
          <p:cNvSpPr>
            <a:spLocks noGrp="1"/>
          </p:cNvSpPr>
          <p:nvPr>
            <p:ph type="title"/>
          </p:nvPr>
        </p:nvSpPr>
        <p:spPr/>
        <p:txBody>
          <a:bodyPr/>
          <a:lstStyle/>
          <a:p>
            <a:r>
              <a:rPr lang="en-GB" dirty="0"/>
              <a:t>FREC review (when required).</a:t>
            </a:r>
            <a:endParaRPr lang="LID4096" dirty="0"/>
          </a:p>
        </p:txBody>
      </p:sp>
      <p:sp>
        <p:nvSpPr>
          <p:cNvPr id="3" name="Content Placeholder 2">
            <a:extLst>
              <a:ext uri="{FF2B5EF4-FFF2-40B4-BE49-F238E27FC236}">
                <a16:creationId xmlns:a16="http://schemas.microsoft.com/office/drawing/2014/main" id="{BF77F001-8914-4AE8-901E-7AA57F68EC2A}"/>
              </a:ext>
            </a:extLst>
          </p:cNvPr>
          <p:cNvSpPr>
            <a:spLocks noGrp="1"/>
          </p:cNvSpPr>
          <p:nvPr>
            <p:ph sz="half" idx="1"/>
          </p:nvPr>
        </p:nvSpPr>
        <p:spPr>
          <a:xfrm>
            <a:off x="1104900" y="1600200"/>
            <a:ext cx="3635776" cy="4571999"/>
          </a:xfrm>
        </p:spPr>
        <p:txBody>
          <a:bodyPr>
            <a:normAutofit/>
          </a:bodyPr>
          <a:lstStyle/>
          <a:p>
            <a:pPr marL="514350" indent="-514350">
              <a:buAutoNum type="romanLcParenR"/>
            </a:pPr>
            <a:r>
              <a:rPr lang="en-GB" b="1" dirty="0"/>
              <a:t>Conditional Approval: </a:t>
            </a:r>
          </a:p>
          <a:p>
            <a:pPr marL="514350" indent="-514350">
              <a:buAutoNum type="romanLcParenR"/>
            </a:pPr>
            <a:endParaRPr lang="en-GB" dirty="0"/>
          </a:p>
          <a:p>
            <a:r>
              <a:rPr lang="en-GB" dirty="0"/>
              <a:t>If only minor issues are indicated, approval is granted on condition that the amendments are carried out by the Researcher, endorsed by the supervisor and verified by the FREC.</a:t>
            </a:r>
          </a:p>
          <a:p>
            <a:endParaRPr lang="en-GB" dirty="0"/>
          </a:p>
          <a:p>
            <a:pPr marL="0" indent="0">
              <a:buNone/>
            </a:pPr>
            <a:r>
              <a:rPr lang="en-GB" b="1" dirty="0"/>
              <a:t>iii)   Approved</a:t>
            </a:r>
            <a:endParaRPr lang="LID4096" b="1" dirty="0"/>
          </a:p>
        </p:txBody>
      </p:sp>
      <p:sp>
        <p:nvSpPr>
          <p:cNvPr id="4" name="Content Placeholder 3">
            <a:extLst>
              <a:ext uri="{FF2B5EF4-FFF2-40B4-BE49-F238E27FC236}">
                <a16:creationId xmlns:a16="http://schemas.microsoft.com/office/drawing/2014/main" id="{3EEDB67C-9439-4C11-BB6B-326B7EA24684}"/>
              </a:ext>
            </a:extLst>
          </p:cNvPr>
          <p:cNvSpPr>
            <a:spLocks noGrp="1"/>
          </p:cNvSpPr>
          <p:nvPr>
            <p:ph sz="half" idx="2"/>
          </p:nvPr>
        </p:nvSpPr>
        <p:spPr>
          <a:xfrm>
            <a:off x="6409678" y="1600200"/>
            <a:ext cx="4057095" cy="4571999"/>
          </a:xfrm>
        </p:spPr>
        <p:txBody>
          <a:bodyPr>
            <a:normAutofit/>
          </a:bodyPr>
          <a:lstStyle/>
          <a:p>
            <a:pPr marL="0" indent="0">
              <a:buNone/>
            </a:pPr>
            <a:r>
              <a:rPr lang="en-GB" b="1" dirty="0"/>
              <a:t>ii)   Approval Withheld: </a:t>
            </a:r>
          </a:p>
          <a:p>
            <a:pPr marL="0" indent="0">
              <a:buNone/>
            </a:pPr>
            <a:endParaRPr lang="en-GB" b="1" dirty="0"/>
          </a:p>
          <a:p>
            <a:r>
              <a:rPr lang="en-GB" dirty="0"/>
              <a:t>If major concerns are indicated, the Researcher must submit a point-by-point response to the issues raised … together with any amended documents as required, for further review … . </a:t>
            </a:r>
          </a:p>
          <a:p>
            <a:endParaRPr lang="LID4096" dirty="0"/>
          </a:p>
        </p:txBody>
      </p:sp>
    </p:spTree>
    <p:extLst>
      <p:ext uri="{BB962C8B-B14F-4D97-AF65-F5344CB8AC3E}">
        <p14:creationId xmlns:p14="http://schemas.microsoft.com/office/powerpoint/2010/main" val="272834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A9D4-ABE9-44D0-874D-698681D4F2FE}"/>
              </a:ext>
            </a:extLst>
          </p:cNvPr>
          <p:cNvSpPr>
            <a:spLocks noGrp="1"/>
          </p:cNvSpPr>
          <p:nvPr>
            <p:ph type="title"/>
          </p:nvPr>
        </p:nvSpPr>
        <p:spPr/>
        <p:txBody>
          <a:bodyPr/>
          <a:lstStyle/>
          <a:p>
            <a:r>
              <a:rPr lang="en-GB" dirty="0"/>
              <a:t>Notes</a:t>
            </a:r>
            <a:endParaRPr lang="LID4096" dirty="0"/>
          </a:p>
        </p:txBody>
      </p:sp>
      <p:sp>
        <p:nvSpPr>
          <p:cNvPr id="3" name="Content Placeholder 2">
            <a:extLst>
              <a:ext uri="{FF2B5EF4-FFF2-40B4-BE49-F238E27FC236}">
                <a16:creationId xmlns:a16="http://schemas.microsoft.com/office/drawing/2014/main" id="{FFF3BAC9-29A2-47B5-9F21-C5252C0203F6}"/>
              </a:ext>
            </a:extLst>
          </p:cNvPr>
          <p:cNvSpPr>
            <a:spLocks noGrp="1"/>
          </p:cNvSpPr>
          <p:nvPr>
            <p:ph idx="1"/>
          </p:nvPr>
        </p:nvSpPr>
        <p:spPr/>
        <p:txBody>
          <a:bodyPr/>
          <a:lstStyle/>
          <a:p>
            <a:r>
              <a:rPr lang="en-GB" dirty="0"/>
              <a:t>3 different permissions for 3 different sectors:</a:t>
            </a:r>
          </a:p>
          <a:p>
            <a:pPr marL="0" indent="0">
              <a:buNone/>
            </a:pPr>
            <a:r>
              <a:rPr lang="en-GB" dirty="0"/>
              <a:t>- MEDE Research Ethics Committee for State schools,</a:t>
            </a:r>
          </a:p>
          <a:p>
            <a:pPr>
              <a:buFontTx/>
              <a:buChar char="-"/>
            </a:pPr>
            <a:r>
              <a:rPr lang="en-GB" dirty="0"/>
              <a:t>Secretariat for Catholic Education for Church schools,</a:t>
            </a:r>
          </a:p>
          <a:p>
            <a:pPr>
              <a:buFontTx/>
              <a:buChar char="-"/>
            </a:pPr>
            <a:r>
              <a:rPr lang="en-GB" dirty="0"/>
              <a:t>Heads of School for Independent schools.</a:t>
            </a:r>
          </a:p>
          <a:p>
            <a:endParaRPr lang="en-GB" dirty="0"/>
          </a:p>
          <a:p>
            <a:r>
              <a:rPr lang="en-GB" dirty="0"/>
              <a:t>Research with UoM students requires Registrar’s clearance, with UoM staff that of Human Resources; with Junior College students that of the College Principal.</a:t>
            </a:r>
          </a:p>
          <a:p>
            <a:endParaRPr lang="en-GB" dirty="0"/>
          </a:p>
          <a:p>
            <a:r>
              <a:rPr lang="en-GB" dirty="0"/>
              <a:t>Consent form for 18+, Assent form for younger participants.</a:t>
            </a:r>
            <a:endParaRPr lang="LID4096" dirty="0"/>
          </a:p>
        </p:txBody>
      </p:sp>
    </p:spTree>
    <p:extLst>
      <p:ext uri="{BB962C8B-B14F-4D97-AF65-F5344CB8AC3E}">
        <p14:creationId xmlns:p14="http://schemas.microsoft.com/office/powerpoint/2010/main" val="400246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39B1-F43F-4DE8-8F0C-F99A634DA77D}"/>
              </a:ext>
            </a:extLst>
          </p:cNvPr>
          <p:cNvSpPr>
            <a:spLocks noGrp="1"/>
          </p:cNvSpPr>
          <p:nvPr>
            <p:ph type="title"/>
          </p:nvPr>
        </p:nvSpPr>
        <p:spPr/>
        <p:txBody>
          <a:bodyPr/>
          <a:lstStyle/>
          <a:p>
            <a:r>
              <a:rPr lang="en-GB" dirty="0"/>
              <a:t>The supervisor … for balance of responsibilities.</a:t>
            </a:r>
            <a:endParaRPr lang="LID4096" dirty="0"/>
          </a:p>
        </p:txBody>
      </p:sp>
      <p:sp>
        <p:nvSpPr>
          <p:cNvPr id="3" name="Content Placeholder 2">
            <a:extLst>
              <a:ext uri="{FF2B5EF4-FFF2-40B4-BE49-F238E27FC236}">
                <a16:creationId xmlns:a16="http://schemas.microsoft.com/office/drawing/2014/main" id="{0FA846D5-CE63-45EE-8F20-C1256E6C18DC}"/>
              </a:ext>
            </a:extLst>
          </p:cNvPr>
          <p:cNvSpPr>
            <a:spLocks noGrp="1"/>
          </p:cNvSpPr>
          <p:nvPr>
            <p:ph idx="1"/>
          </p:nvPr>
        </p:nvSpPr>
        <p:spPr>
          <a:xfrm>
            <a:off x="1104900" y="1669002"/>
            <a:ext cx="9982200" cy="4503197"/>
          </a:xfrm>
        </p:spPr>
        <p:txBody>
          <a:bodyPr>
            <a:normAutofit fontScale="85000" lnSpcReduction="20000"/>
          </a:bodyPr>
          <a:lstStyle/>
          <a:p>
            <a:pPr marL="0" indent="0" algn="just">
              <a:buNone/>
            </a:pPr>
            <a:r>
              <a:rPr lang="en-GB" dirty="0"/>
              <a:t>“In the case of students, </a:t>
            </a:r>
          </a:p>
          <a:p>
            <a:pPr marL="0" indent="0" algn="just">
              <a:buNone/>
            </a:pPr>
            <a:r>
              <a:rPr lang="en-GB" dirty="0" err="1"/>
              <a:t>i</a:t>
            </a:r>
            <a:r>
              <a:rPr lang="en-GB" dirty="0"/>
              <a:t>. the completion of the self-assessment and the full form (where required) shall be </a:t>
            </a:r>
            <a:r>
              <a:rPr lang="en-GB" b="1" dirty="0"/>
              <a:t>guided</a:t>
            </a:r>
            <a:r>
              <a:rPr lang="en-GB" dirty="0"/>
              <a:t> by the academic supervisor of the research who shall also </a:t>
            </a:r>
          </a:p>
          <a:p>
            <a:pPr marL="0" indent="0" algn="just">
              <a:buNone/>
            </a:pPr>
            <a:r>
              <a:rPr lang="en-GB" dirty="0"/>
              <a:t>ii. be required to </a:t>
            </a:r>
            <a:r>
              <a:rPr lang="en-GB" b="1" dirty="0"/>
              <a:t>endorse </a:t>
            </a:r>
            <a:r>
              <a:rPr lang="en-GB" dirty="0"/>
              <a:t>the form eventually submitted to FREC. </a:t>
            </a:r>
          </a:p>
          <a:p>
            <a:pPr marL="0" indent="0" algn="just">
              <a:buNone/>
            </a:pPr>
            <a:r>
              <a:rPr lang="en-GB" dirty="0"/>
              <a:t>Supervisors should be aware that when endorsing the research proposals of their supervisees they are accepting responsibility for ensuring that the research proposal as presented is in conformity with Senate policies and procedures on research ethics.” </a:t>
            </a:r>
          </a:p>
          <a:p>
            <a:pPr marL="0" indent="0" algn="just">
              <a:buNone/>
            </a:pPr>
            <a:r>
              <a:rPr lang="en-GB" i="1" dirty="0"/>
              <a:t>Research Ethics Review Procedures, </a:t>
            </a:r>
            <a:r>
              <a:rPr lang="en-GB" dirty="0"/>
              <a:t>p.7.</a:t>
            </a:r>
          </a:p>
          <a:p>
            <a:pPr marL="0" indent="0" algn="just">
              <a:buNone/>
            </a:pPr>
            <a:endParaRPr lang="en-GB" dirty="0"/>
          </a:p>
          <a:p>
            <a:pPr marL="0" indent="0" algn="just">
              <a:buNone/>
            </a:pPr>
            <a:r>
              <a:rPr lang="en-GB" dirty="0"/>
              <a:t>“Who is ultimately responsible for the research that is conducted?</a:t>
            </a:r>
          </a:p>
          <a:p>
            <a:pPr marL="0" indent="0" algn="just">
              <a:buNone/>
            </a:pPr>
            <a:r>
              <a:rPr lang="en-GB" dirty="0"/>
              <a:t>For student applications, the primary supervisor is responsible for ensuring that research ethics and data protection procedures have been followed.” </a:t>
            </a:r>
          </a:p>
          <a:p>
            <a:pPr marL="0" indent="0" algn="just">
              <a:buNone/>
            </a:pPr>
            <a:r>
              <a:rPr lang="en-GB" i="1" dirty="0"/>
              <a:t>Research Ethics FAQs</a:t>
            </a:r>
          </a:p>
          <a:p>
            <a:pPr marL="0" indent="0" algn="just">
              <a:buNone/>
            </a:pPr>
            <a:endParaRPr lang="en-GB" dirty="0"/>
          </a:p>
          <a:p>
            <a:pPr algn="just"/>
            <a:endParaRPr lang="LID4096" dirty="0"/>
          </a:p>
        </p:txBody>
      </p:sp>
    </p:spTree>
    <p:extLst>
      <p:ext uri="{BB962C8B-B14F-4D97-AF65-F5344CB8AC3E}">
        <p14:creationId xmlns:p14="http://schemas.microsoft.com/office/powerpoint/2010/main" val="167813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033C-6255-4DBF-BDC8-EA954725B05E}"/>
              </a:ext>
            </a:extLst>
          </p:cNvPr>
          <p:cNvSpPr>
            <a:spLocks noGrp="1"/>
          </p:cNvSpPr>
          <p:nvPr>
            <p:ph type="title"/>
          </p:nvPr>
        </p:nvSpPr>
        <p:spPr/>
        <p:txBody>
          <a:bodyPr/>
          <a:lstStyle/>
          <a:p>
            <a:r>
              <a:rPr lang="en-GB" dirty="0"/>
              <a:t>Support</a:t>
            </a:r>
            <a:endParaRPr lang="LID4096" dirty="0"/>
          </a:p>
        </p:txBody>
      </p:sp>
      <p:sp>
        <p:nvSpPr>
          <p:cNvPr id="3" name="Content Placeholder 2">
            <a:extLst>
              <a:ext uri="{FF2B5EF4-FFF2-40B4-BE49-F238E27FC236}">
                <a16:creationId xmlns:a16="http://schemas.microsoft.com/office/drawing/2014/main" id="{570ADC98-7B15-4352-9DB7-0477F5F0AC02}"/>
              </a:ext>
            </a:extLst>
          </p:cNvPr>
          <p:cNvSpPr>
            <a:spLocks noGrp="1"/>
          </p:cNvSpPr>
          <p:nvPr>
            <p:ph idx="1"/>
          </p:nvPr>
        </p:nvSpPr>
        <p:spPr/>
        <p:txBody>
          <a:bodyPr>
            <a:normAutofit lnSpcReduction="10000"/>
          </a:bodyPr>
          <a:lstStyle/>
          <a:p>
            <a:r>
              <a:rPr lang="en-GB" dirty="0"/>
              <a:t>What questions does the URECA form contain.</a:t>
            </a:r>
          </a:p>
          <a:p>
            <a:pPr marL="0" indent="0">
              <a:buNone/>
            </a:pPr>
            <a:r>
              <a:rPr lang="en-GB" dirty="0">
                <a:hlinkClick r:id="rId2"/>
              </a:rPr>
              <a:t>https://www.um.edu.mt/research/ethics/forms/instructionalvideos/whatquestionsdoestheurecaformcontain/</a:t>
            </a:r>
            <a:r>
              <a:rPr lang="en-GB" dirty="0"/>
              <a:t> (18:24)</a:t>
            </a:r>
          </a:p>
          <a:p>
            <a:pPr marL="0" indent="0">
              <a:buNone/>
            </a:pPr>
            <a:endParaRPr lang="en-GB" dirty="0"/>
          </a:p>
          <a:p>
            <a:r>
              <a:rPr lang="en-GB" dirty="0"/>
              <a:t>How do you submit the URECA form online.</a:t>
            </a:r>
          </a:p>
          <a:p>
            <a:pPr marL="0" indent="0">
              <a:buNone/>
            </a:pPr>
            <a:r>
              <a:rPr lang="en-GB" dirty="0">
                <a:hlinkClick r:id="rId3"/>
              </a:rPr>
              <a:t>https://www.um.edu.mt/research/ethics/forms/instructionalvideos/howdoyousubmittheurecaonlineform/</a:t>
            </a:r>
            <a:r>
              <a:rPr lang="en-GB" dirty="0"/>
              <a:t> (8:32)</a:t>
            </a:r>
          </a:p>
          <a:p>
            <a:pPr marL="0" indent="0">
              <a:buNone/>
            </a:pPr>
            <a:endParaRPr lang="en-GB" dirty="0"/>
          </a:p>
          <a:p>
            <a:r>
              <a:rPr lang="en-GB" dirty="0"/>
              <a:t>Good Practice in Inclusive Language – University of Malta.</a:t>
            </a:r>
          </a:p>
          <a:p>
            <a:pPr marL="0" indent="0">
              <a:buNone/>
            </a:pPr>
            <a:r>
              <a:rPr lang="en-GB" dirty="0">
                <a:hlinkClick r:id="rId4"/>
              </a:rPr>
              <a:t>https://www.um.edu.mt/media/um/docs/research/urec/goodpracticeinclusivelanguage.pdf</a:t>
            </a:r>
            <a:r>
              <a:rPr lang="en-GB" dirty="0"/>
              <a:t> (21 pages)</a:t>
            </a:r>
            <a:endParaRPr lang="LID4096" dirty="0"/>
          </a:p>
        </p:txBody>
      </p:sp>
    </p:spTree>
    <p:extLst>
      <p:ext uri="{BB962C8B-B14F-4D97-AF65-F5344CB8AC3E}">
        <p14:creationId xmlns:p14="http://schemas.microsoft.com/office/powerpoint/2010/main" val="272603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3118-02F3-4688-9165-1776487F127D}"/>
              </a:ext>
            </a:extLst>
          </p:cNvPr>
          <p:cNvSpPr>
            <a:spLocks noGrp="1"/>
          </p:cNvSpPr>
          <p:nvPr>
            <p:ph type="title"/>
          </p:nvPr>
        </p:nvSpPr>
        <p:spPr/>
        <p:txBody>
          <a:bodyPr/>
          <a:lstStyle/>
          <a:p>
            <a:r>
              <a:rPr lang="en-GB" dirty="0"/>
              <a:t>Support/ cont.</a:t>
            </a:r>
            <a:endParaRPr lang="LID4096" dirty="0"/>
          </a:p>
        </p:txBody>
      </p:sp>
      <p:sp>
        <p:nvSpPr>
          <p:cNvPr id="3" name="Content Placeholder 2">
            <a:extLst>
              <a:ext uri="{FF2B5EF4-FFF2-40B4-BE49-F238E27FC236}">
                <a16:creationId xmlns:a16="http://schemas.microsoft.com/office/drawing/2014/main" id="{BFE04815-BF9C-489B-AD59-729BE3CA2EB0}"/>
              </a:ext>
            </a:extLst>
          </p:cNvPr>
          <p:cNvSpPr>
            <a:spLocks noGrp="1"/>
          </p:cNvSpPr>
          <p:nvPr>
            <p:ph idx="1"/>
          </p:nvPr>
        </p:nvSpPr>
        <p:spPr/>
        <p:txBody>
          <a:bodyPr/>
          <a:lstStyle/>
          <a:p>
            <a:r>
              <a:rPr lang="en-GB" dirty="0"/>
              <a:t>Data Management Plans for Research at the University of Malta</a:t>
            </a:r>
          </a:p>
          <a:p>
            <a:pPr marL="0" indent="0">
              <a:buNone/>
            </a:pPr>
            <a:r>
              <a:rPr lang="en-GB" dirty="0">
                <a:hlinkClick r:id="rId2"/>
              </a:rPr>
              <a:t>https://www.um.edu.mt/media/um/docs/research/urec/URECDataManagementPlan.pdf</a:t>
            </a:r>
            <a:r>
              <a:rPr lang="en-GB" dirty="0"/>
              <a:t> </a:t>
            </a:r>
          </a:p>
          <a:p>
            <a:pPr marL="0" indent="0">
              <a:buNone/>
            </a:pPr>
            <a:endParaRPr lang="en-GB" dirty="0"/>
          </a:p>
          <a:p>
            <a:r>
              <a:rPr lang="mt-MT" b="1" dirty="0" err="1"/>
              <a:t>FAQs</a:t>
            </a:r>
            <a:endParaRPr lang="en-GB" dirty="0"/>
          </a:p>
          <a:p>
            <a:pPr marL="0" indent="0">
              <a:buNone/>
            </a:pPr>
            <a:r>
              <a:rPr lang="en-GB" dirty="0">
                <a:hlinkClick r:id="rId3"/>
              </a:rPr>
              <a:t>https://www.um.edu.mt/research/ethics/faqs/</a:t>
            </a:r>
            <a:r>
              <a:rPr lang="en-GB" dirty="0"/>
              <a:t> </a:t>
            </a:r>
          </a:p>
          <a:p>
            <a:pPr marL="0" indent="0">
              <a:buNone/>
            </a:pPr>
            <a:endParaRPr lang="en-GB" dirty="0"/>
          </a:p>
          <a:p>
            <a:r>
              <a:rPr lang="en-GB" dirty="0"/>
              <a:t>FREC list of useful sites/resources</a:t>
            </a:r>
          </a:p>
          <a:p>
            <a:pPr marL="0" indent="0">
              <a:buNone/>
            </a:pPr>
            <a:r>
              <a:rPr lang="en-GB" dirty="0">
                <a:hlinkClick r:id="rId4"/>
              </a:rPr>
              <a:t>https://www.um.edu.mt/educ/aboutus/boardsandcommittees/frec</a:t>
            </a:r>
            <a:r>
              <a:rPr lang="en-GB" dirty="0"/>
              <a:t> </a:t>
            </a:r>
          </a:p>
          <a:p>
            <a:pPr marL="0" indent="0">
              <a:buNone/>
            </a:pPr>
            <a:endParaRPr lang="en-GB" dirty="0"/>
          </a:p>
        </p:txBody>
      </p:sp>
    </p:spTree>
    <p:extLst>
      <p:ext uri="{BB962C8B-B14F-4D97-AF65-F5344CB8AC3E}">
        <p14:creationId xmlns:p14="http://schemas.microsoft.com/office/powerpoint/2010/main" val="64125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 for today</a:t>
            </a:r>
          </a:p>
        </p:txBody>
      </p:sp>
      <p:sp>
        <p:nvSpPr>
          <p:cNvPr id="14" name="Content Placeholder 13"/>
          <p:cNvSpPr>
            <a:spLocks noGrp="1"/>
          </p:cNvSpPr>
          <p:nvPr>
            <p:ph idx="1"/>
          </p:nvPr>
        </p:nvSpPr>
        <p:spPr>
          <a:xfrm>
            <a:off x="1104900" y="1784413"/>
            <a:ext cx="9982200" cy="4643020"/>
          </a:xfrm>
        </p:spPr>
        <p:txBody>
          <a:bodyPr>
            <a:normAutofit fontScale="92500" lnSpcReduction="20000"/>
          </a:bodyPr>
          <a:lstStyle/>
          <a:p>
            <a:r>
              <a:rPr lang="en-US" b="1" dirty="0"/>
              <a:t>Introduction</a:t>
            </a:r>
            <a:r>
              <a:rPr lang="en-US" dirty="0"/>
              <a:t> </a:t>
            </a:r>
          </a:p>
          <a:p>
            <a:pPr marL="0" indent="0">
              <a:buNone/>
            </a:pPr>
            <a:endParaRPr lang="en-US" dirty="0"/>
          </a:p>
          <a:p>
            <a:r>
              <a:rPr lang="en-US" b="1" dirty="0"/>
              <a:t>UREC. </a:t>
            </a:r>
            <a:r>
              <a:rPr lang="en-GB" dirty="0"/>
              <a:t>UoM Research Ethics Committee – overseeing committee </a:t>
            </a:r>
            <a:endParaRPr lang="en-US" b="1" dirty="0"/>
          </a:p>
          <a:p>
            <a:pPr>
              <a:buFontTx/>
              <a:buChar char="-"/>
            </a:pPr>
            <a:r>
              <a:rPr lang="en-US" dirty="0"/>
              <a:t>Research Code of Practice</a:t>
            </a:r>
          </a:p>
          <a:p>
            <a:pPr>
              <a:buFontTx/>
              <a:buChar char="-"/>
            </a:pPr>
            <a:r>
              <a:rPr lang="en-US" dirty="0"/>
              <a:t>Research Ethics Review Procedures</a:t>
            </a:r>
          </a:p>
          <a:p>
            <a:pPr>
              <a:buFontTx/>
              <a:buChar char="-"/>
            </a:pPr>
            <a:endParaRPr lang="en-US" dirty="0"/>
          </a:p>
          <a:p>
            <a:r>
              <a:rPr lang="en-US" b="1" dirty="0"/>
              <a:t>FREC. </a:t>
            </a:r>
            <a:r>
              <a:rPr lang="en-GB" dirty="0"/>
              <a:t>Faculty Research Ethics Committee - Faculty of Education</a:t>
            </a:r>
            <a:endParaRPr lang="en-US" b="1" dirty="0"/>
          </a:p>
          <a:p>
            <a:pPr marL="0" indent="0">
              <a:buNone/>
            </a:pPr>
            <a:r>
              <a:rPr lang="en-GB" dirty="0"/>
              <a:t>-  Ethics Application Form</a:t>
            </a:r>
          </a:p>
          <a:p>
            <a:pPr>
              <a:buFontTx/>
              <a:buChar char="-"/>
            </a:pPr>
            <a:r>
              <a:rPr lang="en-GB" dirty="0"/>
              <a:t>Documentation (Information Letters, Consent Forms, etc.)</a:t>
            </a:r>
          </a:p>
          <a:p>
            <a:pPr>
              <a:buFontTx/>
              <a:buChar char="-"/>
            </a:pPr>
            <a:endParaRPr lang="en-GB" dirty="0"/>
          </a:p>
          <a:p>
            <a:r>
              <a:rPr lang="en-GB" b="1" dirty="0"/>
              <a:t>Questions</a:t>
            </a:r>
          </a:p>
          <a:p>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4E2B10-5AFC-4B78-BDBD-B8299D2BB9CB}"/>
              </a:ext>
            </a:extLst>
          </p:cNvPr>
          <p:cNvSpPr/>
          <p:nvPr/>
        </p:nvSpPr>
        <p:spPr>
          <a:xfrm>
            <a:off x="3515559" y="2525243"/>
            <a:ext cx="5379868"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14843"/>
                </a:solidFill>
                <a:effectLst/>
                <a:uLnTx/>
                <a:uFillTx/>
                <a:latin typeface="Euphemia"/>
                <a:ea typeface="+mn-ea"/>
                <a:cs typeface="+mn-cs"/>
              </a:rPr>
              <a:t>standards of integrity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514843"/>
                </a:solidFill>
                <a:effectLst/>
                <a:uLnTx/>
                <a:uFillTx/>
                <a:latin typeface="Euphemia"/>
                <a:ea typeface="+mn-ea"/>
                <a:cs typeface="+mn-cs"/>
              </a:rPr>
              <a:t>professionalism</a:t>
            </a:r>
            <a:endParaRPr kumimoji="0" lang="LID4096" sz="40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3" name="Title 2">
            <a:extLst>
              <a:ext uri="{FF2B5EF4-FFF2-40B4-BE49-F238E27FC236}">
                <a16:creationId xmlns:a16="http://schemas.microsoft.com/office/drawing/2014/main" id="{7C9FE93E-D09B-40EB-B092-BCDED7839D20}"/>
              </a:ext>
            </a:extLst>
          </p:cNvPr>
          <p:cNvSpPr>
            <a:spLocks noGrp="1"/>
          </p:cNvSpPr>
          <p:nvPr>
            <p:ph type="title"/>
          </p:nvPr>
        </p:nvSpPr>
        <p:spPr/>
        <p:txBody>
          <a:bodyPr/>
          <a:lstStyle/>
          <a:p>
            <a:r>
              <a:rPr lang="en-GB" dirty="0"/>
              <a:t>University of Malta</a:t>
            </a:r>
            <a:endParaRPr lang="LID4096" dirty="0"/>
          </a:p>
        </p:txBody>
      </p:sp>
      <p:sp>
        <p:nvSpPr>
          <p:cNvPr id="4" name="Text Placeholder 3">
            <a:extLst>
              <a:ext uri="{FF2B5EF4-FFF2-40B4-BE49-F238E27FC236}">
                <a16:creationId xmlns:a16="http://schemas.microsoft.com/office/drawing/2014/main" id="{CBCCAB4C-4EC7-45E1-8B76-256CC6CBE9C0}"/>
              </a:ext>
            </a:extLst>
          </p:cNvPr>
          <p:cNvSpPr>
            <a:spLocks noGrp="1"/>
          </p:cNvSpPr>
          <p:nvPr>
            <p:ph type="body" idx="1"/>
          </p:nvPr>
        </p:nvSpPr>
        <p:spPr>
          <a:xfrm>
            <a:off x="1104899" y="4376691"/>
            <a:ext cx="10071099" cy="958789"/>
          </a:xfrm>
        </p:spPr>
        <p:txBody>
          <a:bodyPr/>
          <a:lstStyle/>
          <a:p>
            <a:r>
              <a:rPr lang="en-GB" dirty="0"/>
              <a:t> </a:t>
            </a:r>
            <a:r>
              <a:rPr lang="en-GB" sz="2800" dirty="0"/>
              <a:t>Research Ethics:    “integrity and professionalism”</a:t>
            </a:r>
            <a:endParaRPr lang="LID4096" sz="2800" dirty="0"/>
          </a:p>
        </p:txBody>
      </p:sp>
    </p:spTree>
    <p:extLst>
      <p:ext uri="{BB962C8B-B14F-4D97-AF65-F5344CB8AC3E}">
        <p14:creationId xmlns:p14="http://schemas.microsoft.com/office/powerpoint/2010/main" val="5211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5727-62ED-AE78-BBED-336FBAB1A463}"/>
              </a:ext>
            </a:extLst>
          </p:cNvPr>
          <p:cNvSpPr>
            <a:spLocks noGrp="1"/>
          </p:cNvSpPr>
          <p:nvPr>
            <p:ph type="title"/>
          </p:nvPr>
        </p:nvSpPr>
        <p:spPr/>
        <p:txBody>
          <a:bodyPr/>
          <a:lstStyle/>
          <a:p>
            <a:endParaRPr lang="LID4096"/>
          </a:p>
        </p:txBody>
      </p:sp>
      <p:sp>
        <p:nvSpPr>
          <p:cNvPr id="3" name="Text Placeholder 2">
            <a:extLst>
              <a:ext uri="{FF2B5EF4-FFF2-40B4-BE49-F238E27FC236}">
                <a16:creationId xmlns:a16="http://schemas.microsoft.com/office/drawing/2014/main" id="{91957B89-A458-67AD-9536-3A33EDF0FDD8}"/>
              </a:ext>
            </a:extLst>
          </p:cNvPr>
          <p:cNvSpPr>
            <a:spLocks noGrp="1"/>
          </p:cNvSpPr>
          <p:nvPr>
            <p:ph type="body" idx="1"/>
          </p:nvPr>
        </p:nvSpPr>
        <p:spPr/>
        <p:txBody>
          <a:bodyPr/>
          <a:lstStyle/>
          <a:p>
            <a:endParaRPr lang="LID4096"/>
          </a:p>
        </p:txBody>
      </p:sp>
    </p:spTree>
    <p:extLst>
      <p:ext uri="{BB962C8B-B14F-4D97-AF65-F5344CB8AC3E}">
        <p14:creationId xmlns:p14="http://schemas.microsoft.com/office/powerpoint/2010/main" val="334019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FE0F-D676-4C1D-8608-6ADBCE327C78}"/>
              </a:ext>
            </a:extLst>
          </p:cNvPr>
          <p:cNvSpPr>
            <a:spLocks noGrp="1"/>
          </p:cNvSpPr>
          <p:nvPr>
            <p:ph type="title"/>
          </p:nvPr>
        </p:nvSpPr>
        <p:spPr/>
        <p:txBody>
          <a:bodyPr/>
          <a:lstStyle/>
          <a:p>
            <a:pPr algn="just"/>
            <a:r>
              <a:rPr lang="en-GB" dirty="0"/>
              <a:t>                     UREC. Research Code of Practice</a:t>
            </a:r>
            <a:endParaRPr lang="LID4096" dirty="0"/>
          </a:p>
        </p:txBody>
      </p:sp>
      <p:sp>
        <p:nvSpPr>
          <p:cNvPr id="4" name="Content Placeholder 3">
            <a:extLst>
              <a:ext uri="{FF2B5EF4-FFF2-40B4-BE49-F238E27FC236}">
                <a16:creationId xmlns:a16="http://schemas.microsoft.com/office/drawing/2014/main" id="{AA3BBC4F-EC35-463B-84FD-5179F972494F}"/>
              </a:ext>
            </a:extLst>
          </p:cNvPr>
          <p:cNvSpPr>
            <a:spLocks noGrp="1"/>
          </p:cNvSpPr>
          <p:nvPr>
            <p:ph sz="half" idx="4294967295"/>
          </p:nvPr>
        </p:nvSpPr>
        <p:spPr>
          <a:xfrm>
            <a:off x="1899821" y="3918350"/>
            <a:ext cx="10292179" cy="2253850"/>
          </a:xfrm>
        </p:spPr>
        <p:txBody>
          <a:bodyPr>
            <a:normAutofit fontScale="92500" lnSpcReduction="10000"/>
          </a:bodyPr>
          <a:lstStyle/>
          <a:p>
            <a:pPr marL="0" indent="0">
              <a:buNone/>
            </a:pPr>
            <a:r>
              <a:rPr lang="en-GB" dirty="0"/>
              <a:t>  </a:t>
            </a:r>
            <a:r>
              <a:rPr lang="en-GB" b="1" dirty="0"/>
              <a:t>Application </a:t>
            </a:r>
          </a:p>
          <a:p>
            <a:pPr marL="0" indent="0">
              <a:buNone/>
            </a:pPr>
            <a:endParaRPr lang="en-GB" dirty="0"/>
          </a:p>
          <a:p>
            <a:pPr marL="0" indent="0">
              <a:buNone/>
            </a:pPr>
            <a:endParaRPr lang="en-GB" dirty="0"/>
          </a:p>
          <a:p>
            <a:pPr marL="0" indent="0">
              <a:buNone/>
            </a:pPr>
            <a:endParaRPr lang="en-GB" dirty="0"/>
          </a:p>
          <a:p>
            <a:pPr marL="0" indent="0">
              <a:buNone/>
            </a:pPr>
            <a:r>
              <a:rPr lang="en-GB" dirty="0">
                <a:hlinkClick r:id="rId2"/>
              </a:rPr>
              <a:t>https://www.um.edu.mt/media/um/docs/research/urec/ResearchCodeofPractice.pdf</a:t>
            </a:r>
            <a:r>
              <a:rPr lang="en-GB" dirty="0"/>
              <a:t> </a:t>
            </a:r>
            <a:endParaRPr lang="LID4096" dirty="0"/>
          </a:p>
        </p:txBody>
      </p:sp>
      <p:sp>
        <p:nvSpPr>
          <p:cNvPr id="3" name="Content Placeholder 2">
            <a:extLst>
              <a:ext uri="{FF2B5EF4-FFF2-40B4-BE49-F238E27FC236}">
                <a16:creationId xmlns:a16="http://schemas.microsoft.com/office/drawing/2014/main" id="{8649474A-3145-40A1-BDEF-B65CF8631441}"/>
              </a:ext>
            </a:extLst>
          </p:cNvPr>
          <p:cNvSpPr>
            <a:spLocks noGrp="1"/>
          </p:cNvSpPr>
          <p:nvPr>
            <p:ph type="body" idx="4294967295"/>
          </p:nvPr>
        </p:nvSpPr>
        <p:spPr>
          <a:xfrm>
            <a:off x="878889" y="2911876"/>
            <a:ext cx="11313111" cy="2253849"/>
          </a:xfrm>
        </p:spPr>
        <p:txBody>
          <a:bodyPr/>
          <a:lstStyle/>
          <a:p>
            <a:pPr marL="0" indent="0">
              <a:buNone/>
            </a:pPr>
            <a:r>
              <a:rPr lang="en-GB" b="1" dirty="0"/>
              <a:t>          Principles </a:t>
            </a:r>
            <a:endParaRPr lang="LID4096" b="1" dirty="0"/>
          </a:p>
        </p:txBody>
      </p:sp>
    </p:spTree>
    <p:extLst>
      <p:ext uri="{BB962C8B-B14F-4D97-AF65-F5344CB8AC3E}">
        <p14:creationId xmlns:p14="http://schemas.microsoft.com/office/powerpoint/2010/main" val="349817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71FB-6CBA-46BE-845E-1F469AA30BD3}"/>
              </a:ext>
            </a:extLst>
          </p:cNvPr>
          <p:cNvSpPr>
            <a:spLocks noGrp="1"/>
          </p:cNvSpPr>
          <p:nvPr>
            <p:ph type="title"/>
          </p:nvPr>
        </p:nvSpPr>
        <p:spPr>
          <a:xfrm>
            <a:off x="1104900" y="76200"/>
            <a:ext cx="9980682" cy="918099"/>
          </a:xfrm>
        </p:spPr>
        <p:txBody>
          <a:bodyPr/>
          <a:lstStyle/>
          <a:p>
            <a:r>
              <a:rPr lang="en-GB" dirty="0"/>
              <a:t>Research Code of Practice</a:t>
            </a:r>
            <a:endParaRPr lang="LID4096" dirty="0"/>
          </a:p>
        </p:txBody>
      </p:sp>
      <p:sp>
        <p:nvSpPr>
          <p:cNvPr id="3" name="Text Placeholder 2">
            <a:extLst>
              <a:ext uri="{FF2B5EF4-FFF2-40B4-BE49-F238E27FC236}">
                <a16:creationId xmlns:a16="http://schemas.microsoft.com/office/drawing/2014/main" id="{7AA037A5-406F-49A8-A80B-0DA01FB55D68}"/>
              </a:ext>
            </a:extLst>
          </p:cNvPr>
          <p:cNvSpPr>
            <a:spLocks noGrp="1"/>
          </p:cNvSpPr>
          <p:nvPr>
            <p:ph type="body" sz="half" idx="2"/>
          </p:nvPr>
        </p:nvSpPr>
        <p:spPr>
          <a:xfrm>
            <a:off x="621438" y="1600200"/>
            <a:ext cx="3879542" cy="4572000"/>
          </a:xfrm>
        </p:spPr>
        <p:txBody>
          <a:bodyPr/>
          <a:lstStyle/>
          <a:p>
            <a:r>
              <a:rPr lang="en-GB" sz="2400" dirty="0"/>
              <a:t>Principles</a:t>
            </a:r>
          </a:p>
          <a:p>
            <a:endParaRPr lang="LID4096" dirty="0"/>
          </a:p>
        </p:txBody>
      </p:sp>
      <p:sp>
        <p:nvSpPr>
          <p:cNvPr id="4" name="Content Placeholder 3">
            <a:extLst>
              <a:ext uri="{FF2B5EF4-FFF2-40B4-BE49-F238E27FC236}">
                <a16:creationId xmlns:a16="http://schemas.microsoft.com/office/drawing/2014/main" id="{D627FBF8-1BDE-4B0A-A140-B7FE759D75C5}"/>
              </a:ext>
            </a:extLst>
          </p:cNvPr>
          <p:cNvSpPr>
            <a:spLocks noGrp="1"/>
          </p:cNvSpPr>
          <p:nvPr>
            <p:ph idx="1"/>
          </p:nvPr>
        </p:nvSpPr>
        <p:spPr>
          <a:xfrm>
            <a:off x="2290439" y="1600200"/>
            <a:ext cx="9614516" cy="5181600"/>
          </a:xfrm>
        </p:spPr>
        <p:txBody>
          <a:bodyPr>
            <a:normAutofit/>
          </a:bodyPr>
          <a:lstStyle/>
          <a:p>
            <a:r>
              <a:rPr lang="en-GB" dirty="0"/>
              <a:t>Legal, regulatory, ethical </a:t>
            </a:r>
          </a:p>
          <a:p>
            <a:r>
              <a:rPr lang="en-GB" dirty="0"/>
              <a:t>Integrity, dignity</a:t>
            </a:r>
          </a:p>
          <a:p>
            <a:r>
              <a:rPr lang="en-GB" dirty="0"/>
              <a:t>Do no harm  (ends &amp; means)</a:t>
            </a:r>
          </a:p>
          <a:p>
            <a:r>
              <a:rPr lang="en-GB" dirty="0"/>
              <a:t>Privacy, personal data protection  (vulnerability)</a:t>
            </a:r>
          </a:p>
          <a:p>
            <a:r>
              <a:rPr lang="en-GB" dirty="0"/>
              <a:t>Informed consent</a:t>
            </a:r>
          </a:p>
          <a:p>
            <a:r>
              <a:rPr lang="en-GB" dirty="0"/>
              <a:t>Proportionality</a:t>
            </a:r>
          </a:p>
          <a:p>
            <a:r>
              <a:rPr lang="en-GB" dirty="0"/>
              <a:t>Social concerns</a:t>
            </a:r>
          </a:p>
          <a:p>
            <a:r>
              <a:rPr lang="en-GB" dirty="0"/>
              <a:t>Wholeness of individual</a:t>
            </a:r>
          </a:p>
          <a:p>
            <a:r>
              <a:rPr lang="en-GB" dirty="0"/>
              <a:t>Benefits for society</a:t>
            </a:r>
          </a:p>
          <a:p>
            <a:pPr marL="0" indent="0">
              <a:buNone/>
            </a:pPr>
            <a:r>
              <a:rPr lang="en-GB" dirty="0"/>
              <a:t>also, biodiversity; terrorism; respecting animals </a:t>
            </a:r>
            <a:r>
              <a:rPr lang="en-GB" dirty="0" err="1"/>
              <a:t>inc.</a:t>
            </a:r>
            <a:r>
              <a:rPr lang="en-GB" dirty="0"/>
              <a:t> 3 R’s – reduce, replace, refine.</a:t>
            </a:r>
          </a:p>
          <a:p>
            <a:endParaRPr lang="en-GB" dirty="0"/>
          </a:p>
          <a:p>
            <a:endParaRPr lang="en-GB" dirty="0"/>
          </a:p>
          <a:p>
            <a:endParaRPr lang="LID4096" dirty="0"/>
          </a:p>
        </p:txBody>
      </p:sp>
    </p:spTree>
    <p:extLst>
      <p:ext uri="{BB962C8B-B14F-4D97-AF65-F5344CB8AC3E}">
        <p14:creationId xmlns:p14="http://schemas.microsoft.com/office/powerpoint/2010/main" val="380984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AB9-B7C3-4952-9B5C-E8C9993FF2DC}"/>
              </a:ext>
            </a:extLst>
          </p:cNvPr>
          <p:cNvSpPr>
            <a:spLocks noGrp="1"/>
          </p:cNvSpPr>
          <p:nvPr>
            <p:ph type="title"/>
          </p:nvPr>
        </p:nvSpPr>
        <p:spPr/>
        <p:txBody>
          <a:bodyPr/>
          <a:lstStyle/>
          <a:p>
            <a:r>
              <a:rPr lang="en-GB" dirty="0"/>
              <a:t>Privacy and Identifiability </a:t>
            </a:r>
            <a:endParaRPr lang="LID4096" dirty="0"/>
          </a:p>
        </p:txBody>
      </p:sp>
      <p:sp>
        <p:nvSpPr>
          <p:cNvPr id="3" name="Content Placeholder 2">
            <a:extLst>
              <a:ext uri="{FF2B5EF4-FFF2-40B4-BE49-F238E27FC236}">
                <a16:creationId xmlns:a16="http://schemas.microsoft.com/office/drawing/2014/main" id="{D0A49E8C-85B1-4E65-9E3B-1F318BC840DA}"/>
              </a:ext>
            </a:extLst>
          </p:cNvPr>
          <p:cNvSpPr>
            <a:spLocks noGrp="1"/>
          </p:cNvSpPr>
          <p:nvPr>
            <p:ph idx="1"/>
          </p:nvPr>
        </p:nvSpPr>
        <p:spPr>
          <a:xfrm>
            <a:off x="1104900" y="1686758"/>
            <a:ext cx="9982200" cy="4918228"/>
          </a:xfrm>
        </p:spPr>
        <p:txBody>
          <a:bodyPr>
            <a:normAutofit fontScale="92500" lnSpcReduction="20000"/>
          </a:bodyPr>
          <a:lstStyle/>
          <a:p>
            <a:r>
              <a:rPr lang="en-GB" b="1" dirty="0"/>
              <a:t>Personal data </a:t>
            </a:r>
            <a:r>
              <a:rPr lang="en-GB" dirty="0"/>
              <a:t>- data attributed to an identifiable person</a:t>
            </a:r>
          </a:p>
          <a:p>
            <a:endParaRPr lang="en-GB" dirty="0"/>
          </a:p>
          <a:p>
            <a:r>
              <a:rPr lang="en-GB" b="1" dirty="0"/>
              <a:t>Special Categories of Personal Data </a:t>
            </a:r>
            <a:r>
              <a:rPr lang="en-GB" dirty="0"/>
              <a:t>– reveals/identifies </a:t>
            </a:r>
          </a:p>
          <a:p>
            <a:pPr>
              <a:buFontTx/>
              <a:buChar char="-"/>
            </a:pPr>
            <a:r>
              <a:rPr lang="en-GB" dirty="0"/>
              <a:t>race or ethnic origin, </a:t>
            </a:r>
          </a:p>
          <a:p>
            <a:pPr>
              <a:buFontTx/>
              <a:buChar char="-"/>
            </a:pPr>
            <a:r>
              <a:rPr lang="en-GB" dirty="0"/>
              <a:t>political opinions, </a:t>
            </a:r>
          </a:p>
          <a:p>
            <a:pPr>
              <a:buFontTx/>
              <a:buChar char="-"/>
            </a:pPr>
            <a:r>
              <a:rPr lang="en-GB" dirty="0"/>
              <a:t>religious or philosophical beliefs, </a:t>
            </a:r>
          </a:p>
          <a:p>
            <a:pPr>
              <a:buFontTx/>
              <a:buChar char="-"/>
            </a:pPr>
            <a:r>
              <a:rPr lang="en-GB" dirty="0"/>
              <a:t>membership of trade union, </a:t>
            </a:r>
          </a:p>
          <a:p>
            <a:pPr>
              <a:buFontTx/>
              <a:buChar char="-"/>
            </a:pPr>
            <a:r>
              <a:rPr lang="en-GB" dirty="0"/>
              <a:t>health, </a:t>
            </a:r>
          </a:p>
          <a:p>
            <a:pPr>
              <a:buFontTx/>
              <a:buChar char="-"/>
            </a:pPr>
            <a:r>
              <a:rPr lang="en-GB" dirty="0"/>
              <a:t>sex life, </a:t>
            </a:r>
          </a:p>
          <a:p>
            <a:pPr>
              <a:buFontTx/>
              <a:buChar char="-"/>
            </a:pPr>
            <a:r>
              <a:rPr lang="en-GB" dirty="0"/>
              <a:t>sexual orientation, </a:t>
            </a:r>
          </a:p>
          <a:p>
            <a:pPr>
              <a:buFontTx/>
              <a:buChar char="-"/>
            </a:pPr>
            <a:r>
              <a:rPr lang="en-GB" dirty="0"/>
              <a:t>genetic data or biometric data.</a:t>
            </a:r>
          </a:p>
          <a:p>
            <a:endParaRPr lang="LID4096" dirty="0"/>
          </a:p>
        </p:txBody>
      </p:sp>
    </p:spTree>
    <p:extLst>
      <p:ext uri="{BB962C8B-B14F-4D97-AF65-F5344CB8AC3E}">
        <p14:creationId xmlns:p14="http://schemas.microsoft.com/office/powerpoint/2010/main" val="347863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C86947-14E4-4F23-B9E6-2C8E27B9A3F8}"/>
              </a:ext>
            </a:extLst>
          </p:cNvPr>
          <p:cNvSpPr>
            <a:spLocks noGrp="1"/>
          </p:cNvSpPr>
          <p:nvPr>
            <p:ph type="title"/>
          </p:nvPr>
        </p:nvSpPr>
        <p:spPr>
          <a:xfrm>
            <a:off x="1104900" y="332914"/>
            <a:ext cx="9980682" cy="1009326"/>
          </a:xfrm>
        </p:spPr>
        <p:txBody>
          <a:bodyPr>
            <a:normAutofit fontScale="90000"/>
          </a:bodyPr>
          <a:lstStyle/>
          <a:p>
            <a:r>
              <a:rPr lang="en-GB" sz="4400" dirty="0"/>
              <a:t>Privacy and vulnerability</a:t>
            </a:r>
            <a:br>
              <a:rPr lang="en-GB" dirty="0"/>
            </a:br>
            <a:endParaRPr lang="LID4096" dirty="0"/>
          </a:p>
        </p:txBody>
      </p:sp>
      <p:sp>
        <p:nvSpPr>
          <p:cNvPr id="9" name="Text Placeholder 8">
            <a:extLst>
              <a:ext uri="{FF2B5EF4-FFF2-40B4-BE49-F238E27FC236}">
                <a16:creationId xmlns:a16="http://schemas.microsoft.com/office/drawing/2014/main" id="{F7B858E3-CE8E-406C-BB90-4543EA990810}"/>
              </a:ext>
            </a:extLst>
          </p:cNvPr>
          <p:cNvSpPr>
            <a:spLocks noGrp="1"/>
          </p:cNvSpPr>
          <p:nvPr>
            <p:ph type="body" idx="1"/>
          </p:nvPr>
        </p:nvSpPr>
        <p:spPr>
          <a:xfrm>
            <a:off x="1104900" y="1600200"/>
            <a:ext cx="4919472" cy="565951"/>
          </a:xfrm>
        </p:spPr>
        <p:txBody>
          <a:bodyPr>
            <a:normAutofit/>
          </a:bodyPr>
          <a:lstStyle/>
          <a:p>
            <a:r>
              <a:rPr lang="en-GB" sz="2800" dirty="0"/>
              <a:t>Privacy</a:t>
            </a:r>
            <a:r>
              <a:rPr lang="en-GB" dirty="0"/>
              <a:t> </a:t>
            </a:r>
            <a:endParaRPr lang="LID4096" dirty="0"/>
          </a:p>
        </p:txBody>
      </p:sp>
      <p:sp>
        <p:nvSpPr>
          <p:cNvPr id="8" name="Content Placeholder 7">
            <a:extLst>
              <a:ext uri="{FF2B5EF4-FFF2-40B4-BE49-F238E27FC236}">
                <a16:creationId xmlns:a16="http://schemas.microsoft.com/office/drawing/2014/main" id="{1B8CE07C-127E-42DE-9BE9-CF03285B759B}"/>
              </a:ext>
            </a:extLst>
          </p:cNvPr>
          <p:cNvSpPr>
            <a:spLocks noGrp="1"/>
          </p:cNvSpPr>
          <p:nvPr>
            <p:ph sz="half" idx="2"/>
          </p:nvPr>
        </p:nvSpPr>
        <p:spPr>
          <a:xfrm>
            <a:off x="1104900" y="2743200"/>
            <a:ext cx="4919472" cy="3429000"/>
          </a:xfrm>
        </p:spPr>
        <p:txBody>
          <a:bodyPr>
            <a:normAutofit fontScale="32500" lnSpcReduction="20000"/>
          </a:bodyPr>
          <a:lstStyle/>
          <a:p>
            <a:r>
              <a:rPr lang="en-GB" sz="5100" dirty="0"/>
              <a:t>Processed fairly and lawfully;</a:t>
            </a:r>
          </a:p>
          <a:p>
            <a:r>
              <a:rPr lang="en-GB" sz="5100" dirty="0"/>
              <a:t>Adequate;</a:t>
            </a:r>
          </a:p>
          <a:p>
            <a:r>
              <a:rPr lang="en-GB" sz="5100" dirty="0"/>
              <a:t>Relevant and not excessive;</a:t>
            </a:r>
          </a:p>
          <a:p>
            <a:r>
              <a:rPr lang="en-GB" sz="5100" dirty="0"/>
              <a:t>Correct and up-to-date;</a:t>
            </a:r>
          </a:p>
          <a:p>
            <a:r>
              <a:rPr lang="en-GB" sz="5100" dirty="0"/>
              <a:t>Not retained longer than necessary; </a:t>
            </a:r>
          </a:p>
          <a:p>
            <a:r>
              <a:rPr lang="en-GB" sz="5100" dirty="0"/>
              <a:t>Anonymity and confidentiality. </a:t>
            </a:r>
          </a:p>
          <a:p>
            <a:endParaRPr lang="LID4096" dirty="0"/>
          </a:p>
        </p:txBody>
      </p:sp>
      <p:sp>
        <p:nvSpPr>
          <p:cNvPr id="10" name="Text Placeholder 9">
            <a:extLst>
              <a:ext uri="{FF2B5EF4-FFF2-40B4-BE49-F238E27FC236}">
                <a16:creationId xmlns:a16="http://schemas.microsoft.com/office/drawing/2014/main" id="{CD3E53D6-75F8-470F-A02F-84EDE109CEF6}"/>
              </a:ext>
            </a:extLst>
          </p:cNvPr>
          <p:cNvSpPr>
            <a:spLocks noGrp="1"/>
          </p:cNvSpPr>
          <p:nvPr>
            <p:ph type="body" sz="quarter" idx="3"/>
          </p:nvPr>
        </p:nvSpPr>
        <p:spPr>
          <a:xfrm>
            <a:off x="4935984" y="1600200"/>
            <a:ext cx="6294267" cy="565951"/>
          </a:xfrm>
        </p:spPr>
        <p:txBody>
          <a:bodyPr>
            <a:normAutofit/>
          </a:bodyPr>
          <a:lstStyle/>
          <a:p>
            <a:r>
              <a:rPr lang="en-GB" sz="2800" dirty="0"/>
              <a:t>Vulnerability</a:t>
            </a:r>
            <a:r>
              <a:rPr lang="en-GB" dirty="0"/>
              <a:t> (coercion/undue influence)</a:t>
            </a:r>
            <a:endParaRPr lang="LID4096" dirty="0"/>
          </a:p>
        </p:txBody>
      </p:sp>
      <p:sp>
        <p:nvSpPr>
          <p:cNvPr id="11" name="Content Placeholder 10">
            <a:extLst>
              <a:ext uri="{FF2B5EF4-FFF2-40B4-BE49-F238E27FC236}">
                <a16:creationId xmlns:a16="http://schemas.microsoft.com/office/drawing/2014/main" id="{DAB3230C-652F-471D-8ED9-ECA8836E5963}"/>
              </a:ext>
            </a:extLst>
          </p:cNvPr>
          <p:cNvSpPr>
            <a:spLocks noGrp="1"/>
          </p:cNvSpPr>
          <p:nvPr>
            <p:ph sz="quarter" idx="4"/>
          </p:nvPr>
        </p:nvSpPr>
        <p:spPr>
          <a:xfrm>
            <a:off x="5575177" y="2424111"/>
            <a:ext cx="5510405" cy="4100975"/>
          </a:xfrm>
        </p:spPr>
        <p:txBody>
          <a:bodyPr>
            <a:normAutofit fontScale="32500" lnSpcReduction="20000"/>
          </a:bodyPr>
          <a:lstStyle/>
          <a:p>
            <a:r>
              <a:rPr lang="en-GB" sz="5100" dirty="0"/>
              <a:t>include a statement that the integrity and dignity of research participants shall be respected </a:t>
            </a:r>
          </a:p>
          <a:p>
            <a:r>
              <a:rPr lang="en-GB" sz="5100" dirty="0"/>
              <a:t>informed consent obtained</a:t>
            </a:r>
          </a:p>
          <a:p>
            <a:r>
              <a:rPr lang="en-GB" sz="5100" dirty="0"/>
              <a:t>detailed safeguards (rights and welfare)</a:t>
            </a:r>
          </a:p>
          <a:p>
            <a:r>
              <a:rPr lang="en-GB" sz="5100" dirty="0"/>
              <a:t>to include: </a:t>
            </a:r>
          </a:p>
          <a:p>
            <a:pPr>
              <a:buFont typeface="Wingdings" panose="05000000000000000000" pitchFamily="2" charset="2"/>
              <a:buChar char="Ø"/>
            </a:pPr>
            <a:r>
              <a:rPr lang="en-GB" sz="5100" dirty="0"/>
              <a:t>children, </a:t>
            </a:r>
          </a:p>
          <a:p>
            <a:pPr>
              <a:buFont typeface="Wingdings" panose="05000000000000000000" pitchFamily="2" charset="2"/>
              <a:buChar char="Ø"/>
            </a:pPr>
            <a:r>
              <a:rPr lang="en-GB" sz="5100" dirty="0"/>
              <a:t>prisoners, </a:t>
            </a:r>
          </a:p>
          <a:p>
            <a:pPr>
              <a:buFont typeface="Wingdings" panose="05000000000000000000" pitchFamily="2" charset="2"/>
              <a:buChar char="Ø"/>
            </a:pPr>
            <a:r>
              <a:rPr lang="en-GB" sz="5100" dirty="0"/>
              <a:t>persons with disability, </a:t>
            </a:r>
          </a:p>
          <a:p>
            <a:pPr>
              <a:buFont typeface="Wingdings" panose="05000000000000000000" pitchFamily="2" charset="2"/>
              <a:buChar char="Ø"/>
            </a:pPr>
            <a:r>
              <a:rPr lang="en-GB" sz="5100" dirty="0"/>
              <a:t>substance abusers, </a:t>
            </a:r>
          </a:p>
          <a:p>
            <a:pPr>
              <a:buFont typeface="Wingdings" panose="05000000000000000000" pitchFamily="2" charset="2"/>
              <a:buChar char="Ø"/>
            </a:pPr>
            <a:r>
              <a:rPr lang="en-GB" sz="5100" dirty="0"/>
              <a:t>economically or educationally disadvantaged persons. </a:t>
            </a:r>
          </a:p>
          <a:p>
            <a:endParaRPr lang="LID4096" dirty="0"/>
          </a:p>
        </p:txBody>
      </p:sp>
    </p:spTree>
    <p:extLst>
      <p:ext uri="{BB962C8B-B14F-4D97-AF65-F5344CB8AC3E}">
        <p14:creationId xmlns:p14="http://schemas.microsoft.com/office/powerpoint/2010/main" val="394989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C3D2-D5C2-DB9D-A179-1CF6FD077AD4}"/>
              </a:ext>
            </a:extLst>
          </p:cNvPr>
          <p:cNvSpPr>
            <a:spLocks noGrp="1"/>
          </p:cNvSpPr>
          <p:nvPr>
            <p:ph type="title"/>
          </p:nvPr>
        </p:nvSpPr>
        <p:spPr/>
        <p:txBody>
          <a:bodyPr/>
          <a:lstStyle/>
          <a:p>
            <a:r>
              <a:rPr lang="en-GB" dirty="0"/>
              <a:t>Research Code of Practice</a:t>
            </a:r>
            <a:br>
              <a:rPr lang="en-GB" dirty="0"/>
            </a:br>
            <a:endParaRPr lang="LID4096" dirty="0"/>
          </a:p>
        </p:txBody>
      </p:sp>
      <p:sp>
        <p:nvSpPr>
          <p:cNvPr id="3" name="Content Placeholder 2">
            <a:extLst>
              <a:ext uri="{FF2B5EF4-FFF2-40B4-BE49-F238E27FC236}">
                <a16:creationId xmlns:a16="http://schemas.microsoft.com/office/drawing/2014/main" id="{BC2527C8-08C5-748E-3E8B-CC61FEC56CD4}"/>
              </a:ext>
            </a:extLst>
          </p:cNvPr>
          <p:cNvSpPr>
            <a:spLocks noGrp="1"/>
          </p:cNvSpPr>
          <p:nvPr>
            <p:ph idx="1"/>
          </p:nvPr>
        </p:nvSpPr>
        <p:spPr>
          <a:xfrm>
            <a:off x="1104900" y="1600200"/>
            <a:ext cx="9980682" cy="4775200"/>
          </a:xfrm>
        </p:spPr>
        <p:txBody>
          <a:bodyPr>
            <a:normAutofit fontScale="85000" lnSpcReduction="10000"/>
          </a:bodyPr>
          <a:lstStyle/>
          <a:p>
            <a:pPr marL="0" indent="0">
              <a:buNone/>
            </a:pPr>
            <a:r>
              <a:rPr lang="en-GB" dirty="0"/>
              <a:t>“</a:t>
            </a:r>
            <a:r>
              <a:rPr lang="en-GB" b="1" dirty="0"/>
              <a:t>3.3 Research involving vulnerable populations</a:t>
            </a:r>
          </a:p>
          <a:p>
            <a:pPr marL="0" indent="0">
              <a:buNone/>
            </a:pPr>
            <a:endParaRPr lang="en-GB" dirty="0"/>
          </a:p>
          <a:p>
            <a:pPr marL="0" indent="0" algn="just">
              <a:lnSpc>
                <a:spcPct val="200000"/>
              </a:lnSpc>
              <a:buNone/>
            </a:pPr>
            <a:r>
              <a:rPr lang="en-GB" dirty="0"/>
              <a:t>Research proposals in which some or all of the research participants are likely to be vulnerable to coercion or undue influence shall include a statement that the integrity and dignity of research participants shall be respected (Principle 2) and that informed consent shall be obtained (Principle 5). In particular, the statement should outline in detail the safeguards that will be used to ensure the rights and welfare of these participants.</a:t>
            </a:r>
          </a:p>
          <a:p>
            <a:pPr marL="0" indent="0" algn="just">
              <a:lnSpc>
                <a:spcPct val="200000"/>
              </a:lnSpc>
              <a:buNone/>
            </a:pPr>
            <a:r>
              <a:rPr lang="en-GB" dirty="0"/>
              <a:t>For the purposes of this clause, vulnerable populations shall include children, prisoners, persons with disability, substance abusers, and economically or educationally disadvantaged persons.” </a:t>
            </a:r>
          </a:p>
          <a:p>
            <a:endParaRPr lang="LID4096" dirty="0"/>
          </a:p>
        </p:txBody>
      </p:sp>
    </p:spTree>
    <p:extLst>
      <p:ext uri="{BB962C8B-B14F-4D97-AF65-F5344CB8AC3E}">
        <p14:creationId xmlns:p14="http://schemas.microsoft.com/office/powerpoint/2010/main" val="171300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TotalTime>
  <Words>1430</Words>
  <Application>Microsoft Office PowerPoint</Application>
  <PresentationFormat>Widescreen</PresentationFormat>
  <Paragraphs>176</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Euphemia</vt:lpstr>
      <vt:lpstr>Plantagenet Cherokee</vt:lpstr>
      <vt:lpstr>Wingdings</vt:lpstr>
      <vt:lpstr>Academic Literature 16x9</vt:lpstr>
      <vt:lpstr>Research Ethics within the  Faculty of Education</vt:lpstr>
      <vt:lpstr>Agenda for today</vt:lpstr>
      <vt:lpstr>University of Malta</vt:lpstr>
      <vt:lpstr>PowerPoint Presentation</vt:lpstr>
      <vt:lpstr>                     UREC. Research Code of Practice</vt:lpstr>
      <vt:lpstr>Research Code of Practice</vt:lpstr>
      <vt:lpstr>Privacy and Identifiability </vt:lpstr>
      <vt:lpstr>Privacy and vulnerability </vt:lpstr>
      <vt:lpstr>Research Code of Practice </vt:lpstr>
      <vt:lpstr>From principles to good practice: Consent </vt:lpstr>
      <vt:lpstr>UREC. Research Ethics Review Procedures</vt:lpstr>
      <vt:lpstr>FREC </vt:lpstr>
      <vt:lpstr>     Research Ethics and Data Protection Form (REDP Form)  </vt:lpstr>
      <vt:lpstr>The procedure </vt:lpstr>
      <vt:lpstr>FREC review (when required).</vt:lpstr>
      <vt:lpstr>Notes</vt:lpstr>
      <vt:lpstr>The supervisor … for balance of responsibilities.</vt:lpstr>
      <vt:lpstr>Support</vt:lpstr>
      <vt:lpstr>Support/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Ethics within the  Faculty of Education</dc:title>
  <dc:creator>joe gravina</dc:creator>
  <cp:lastModifiedBy>joe gravina</cp:lastModifiedBy>
  <cp:revision>3</cp:revision>
  <dcterms:created xsi:type="dcterms:W3CDTF">2023-01-04T16:23:21Z</dcterms:created>
  <dcterms:modified xsi:type="dcterms:W3CDTF">2023-01-19T07:18:39Z</dcterms:modified>
</cp:coreProperties>
</file>